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theme/theme5.xml" ContentType="application/vnd.openxmlformats-officedocument.theme+xml"/>
  <Override PartName="/ppt/slideLayouts/slideLayout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 id="2147483662" r:id="rId3"/>
    <p:sldMasterId id="2147483672" r:id="rId4"/>
    <p:sldMasterId id="2147483664" r:id="rId5"/>
    <p:sldMasterId id="2147483669" r:id="rId6"/>
  </p:sldMasterIdLst>
  <p:notesMasterIdLst>
    <p:notesMasterId r:id="rId28"/>
  </p:notesMasterIdLst>
  <p:handoutMasterIdLst>
    <p:handoutMasterId r:id="rId29"/>
  </p:handoutMasterIdLst>
  <p:sldIdLst>
    <p:sldId id="257" r:id="rId7"/>
    <p:sldId id="258" r:id="rId8"/>
    <p:sldId id="268" r:id="rId9"/>
    <p:sldId id="260" r:id="rId10"/>
    <p:sldId id="279" r:id="rId11"/>
    <p:sldId id="301" r:id="rId12"/>
    <p:sldId id="308" r:id="rId13"/>
    <p:sldId id="337" r:id="rId14"/>
    <p:sldId id="338" r:id="rId15"/>
    <p:sldId id="339" r:id="rId16"/>
    <p:sldId id="340" r:id="rId17"/>
    <p:sldId id="317" r:id="rId18"/>
    <p:sldId id="341" r:id="rId19"/>
    <p:sldId id="342" r:id="rId20"/>
    <p:sldId id="343" r:id="rId21"/>
    <p:sldId id="344" r:id="rId22"/>
    <p:sldId id="345" r:id="rId23"/>
    <p:sldId id="346" r:id="rId24"/>
    <p:sldId id="347" r:id="rId25"/>
    <p:sldId id="348" r:id="rId26"/>
    <p:sldId id="267" r:id="rId27"/>
  </p:sldIdLst>
  <p:sldSz cx="9144000" cy="6858000" type="screen4x3"/>
  <p:notesSz cx="6797675" cy="9926638"/>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A21E"/>
    <a:srgbClr val="C3D92F"/>
    <a:srgbClr val="F582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78810" autoAdjust="0"/>
  </p:normalViewPr>
  <p:slideViewPr>
    <p:cSldViewPr>
      <p:cViewPr varScale="1">
        <p:scale>
          <a:sx n="71" d="100"/>
          <a:sy n="71" d="100"/>
        </p:scale>
        <p:origin x="1974" y="66"/>
      </p:cViewPr>
      <p:guideLst>
        <p:guide orient="horz" pos="2160"/>
        <p:guide pos="2880"/>
      </p:guideLst>
    </p:cSldViewPr>
  </p:slideViewPr>
  <p:notesTextViewPr>
    <p:cViewPr>
      <p:scale>
        <a:sx n="1" d="1"/>
        <a:sy n="1" d="1"/>
      </p:scale>
      <p:origin x="0" y="0"/>
    </p:cViewPr>
  </p:notesTextViewPr>
  <p:notesViewPr>
    <p:cSldViewPr>
      <p:cViewPr varScale="1">
        <p:scale>
          <a:sx n="92" d="100"/>
          <a:sy n="92" d="100"/>
        </p:scale>
        <p:origin x="-3780" y="-12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BE" dirty="0"/>
          </a:p>
        </p:txBody>
      </p:sp>
      <p:sp>
        <p:nvSpPr>
          <p:cNvPr id="3" name="Tijdelijke aanduiding voor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81D12C06-4E3B-4D38-A1A3-E17CEE0B7C2C}" type="datetimeFigureOut">
              <a:rPr lang="nl-BE" smtClean="0"/>
              <a:t>29/05/2017</a:t>
            </a:fld>
            <a:endParaRPr lang="nl-BE" dirty="0"/>
          </a:p>
        </p:txBody>
      </p:sp>
      <p:sp>
        <p:nvSpPr>
          <p:cNvPr id="4" name="Tijdelijke aanduiding voor voetteks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l-BE" dirty="0"/>
          </a:p>
        </p:txBody>
      </p:sp>
      <p:sp>
        <p:nvSpPr>
          <p:cNvPr id="5" name="Tijdelijke aanduiding voor dia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33AB0905-695F-4CAF-9036-FC251A039877}" type="slidenum">
              <a:rPr lang="nl-BE" smtClean="0"/>
              <a:t>‹nr.›</a:t>
            </a:fld>
            <a:endParaRPr lang="nl-BE" dirty="0"/>
          </a:p>
        </p:txBody>
      </p:sp>
    </p:spTree>
    <p:extLst>
      <p:ext uri="{BB962C8B-B14F-4D97-AF65-F5344CB8AC3E}">
        <p14:creationId xmlns:p14="http://schemas.microsoft.com/office/powerpoint/2010/main" val="3943482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BE" dirty="0"/>
          </a:p>
        </p:txBody>
      </p:sp>
      <p:sp>
        <p:nvSpPr>
          <p:cNvPr id="3" name="Tijdelijke aanduiding voo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C1E141B-722F-44A5-8FB4-B135E19CE1DD}" type="datetimeFigureOut">
              <a:rPr lang="nl-BE" smtClean="0"/>
              <a:t>29/05/2017</a:t>
            </a:fld>
            <a:endParaRPr lang="nl-BE" dirty="0"/>
          </a:p>
        </p:txBody>
      </p:sp>
      <p:sp>
        <p:nvSpPr>
          <p:cNvPr id="4" name="Tijdelijke aanduiding voor dia-afbeelding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l-BE" dirty="0"/>
          </a:p>
        </p:txBody>
      </p:sp>
      <p:sp>
        <p:nvSpPr>
          <p:cNvPr id="5" name="Tijdelijke aanduiding voor notiti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l-BE" dirty="0"/>
          </a:p>
        </p:txBody>
      </p:sp>
      <p:sp>
        <p:nvSpPr>
          <p:cNvPr id="7" name="Tijdelijke aanduiding voor dia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393E001-7A0E-4B9B-8CB3-FC3F4BEFCBBC}" type="slidenum">
              <a:rPr lang="nl-BE" smtClean="0"/>
              <a:t>‹nr.›</a:t>
            </a:fld>
            <a:endParaRPr lang="nl-BE" dirty="0"/>
          </a:p>
        </p:txBody>
      </p:sp>
    </p:spTree>
    <p:extLst>
      <p:ext uri="{BB962C8B-B14F-4D97-AF65-F5344CB8AC3E}">
        <p14:creationId xmlns:p14="http://schemas.microsoft.com/office/powerpoint/2010/main" val="1138628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baseline="0"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t>1</a:t>
            </a:fld>
            <a:endParaRPr lang="nl-BE" dirty="0"/>
          </a:p>
        </p:txBody>
      </p:sp>
    </p:spTree>
    <p:extLst>
      <p:ext uri="{BB962C8B-B14F-4D97-AF65-F5344CB8AC3E}">
        <p14:creationId xmlns:p14="http://schemas.microsoft.com/office/powerpoint/2010/main" val="22047674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t>10</a:t>
            </a:fld>
            <a:endParaRPr lang="nl-BE" dirty="0"/>
          </a:p>
        </p:txBody>
      </p:sp>
    </p:spTree>
    <p:extLst>
      <p:ext uri="{BB962C8B-B14F-4D97-AF65-F5344CB8AC3E}">
        <p14:creationId xmlns:p14="http://schemas.microsoft.com/office/powerpoint/2010/main" val="41570181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t>11</a:t>
            </a:fld>
            <a:endParaRPr lang="nl-BE" dirty="0"/>
          </a:p>
        </p:txBody>
      </p:sp>
    </p:spTree>
    <p:extLst>
      <p:ext uri="{BB962C8B-B14F-4D97-AF65-F5344CB8AC3E}">
        <p14:creationId xmlns:p14="http://schemas.microsoft.com/office/powerpoint/2010/main" val="713304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t>12</a:t>
            </a:fld>
            <a:endParaRPr lang="nl-BE" dirty="0"/>
          </a:p>
        </p:txBody>
      </p:sp>
    </p:spTree>
    <p:extLst>
      <p:ext uri="{BB962C8B-B14F-4D97-AF65-F5344CB8AC3E}">
        <p14:creationId xmlns:p14="http://schemas.microsoft.com/office/powerpoint/2010/main" val="2125481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solidFill>
                  <a:prstClr val="black"/>
                </a:solidFill>
              </a:rPr>
              <a:pPr/>
              <a:t>13</a:t>
            </a:fld>
            <a:endParaRPr lang="nl-BE" dirty="0">
              <a:solidFill>
                <a:prstClr val="black"/>
              </a:solidFill>
            </a:endParaRPr>
          </a:p>
        </p:txBody>
      </p:sp>
    </p:spTree>
    <p:extLst>
      <p:ext uri="{BB962C8B-B14F-4D97-AF65-F5344CB8AC3E}">
        <p14:creationId xmlns:p14="http://schemas.microsoft.com/office/powerpoint/2010/main" val="18374109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solidFill>
                  <a:prstClr val="black"/>
                </a:solidFill>
              </a:rPr>
              <a:pPr/>
              <a:t>14</a:t>
            </a:fld>
            <a:endParaRPr lang="nl-BE" dirty="0">
              <a:solidFill>
                <a:prstClr val="black"/>
              </a:solidFill>
            </a:endParaRPr>
          </a:p>
        </p:txBody>
      </p:sp>
    </p:spTree>
    <p:extLst>
      <p:ext uri="{BB962C8B-B14F-4D97-AF65-F5344CB8AC3E}">
        <p14:creationId xmlns:p14="http://schemas.microsoft.com/office/powerpoint/2010/main" val="10805118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solidFill>
                  <a:prstClr val="black"/>
                </a:solidFill>
              </a:rPr>
              <a:pPr/>
              <a:t>15</a:t>
            </a:fld>
            <a:endParaRPr lang="nl-BE" dirty="0">
              <a:solidFill>
                <a:prstClr val="black"/>
              </a:solidFill>
            </a:endParaRPr>
          </a:p>
        </p:txBody>
      </p:sp>
    </p:spTree>
    <p:extLst>
      <p:ext uri="{BB962C8B-B14F-4D97-AF65-F5344CB8AC3E}">
        <p14:creationId xmlns:p14="http://schemas.microsoft.com/office/powerpoint/2010/main" val="11081233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solidFill>
                  <a:prstClr val="black"/>
                </a:solidFill>
              </a:rPr>
              <a:pPr/>
              <a:t>16</a:t>
            </a:fld>
            <a:endParaRPr lang="nl-BE" dirty="0">
              <a:solidFill>
                <a:prstClr val="black"/>
              </a:solidFill>
            </a:endParaRPr>
          </a:p>
        </p:txBody>
      </p:sp>
    </p:spTree>
    <p:extLst>
      <p:ext uri="{BB962C8B-B14F-4D97-AF65-F5344CB8AC3E}">
        <p14:creationId xmlns:p14="http://schemas.microsoft.com/office/powerpoint/2010/main" val="2153768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solidFill>
                  <a:prstClr val="black"/>
                </a:solidFill>
              </a:rPr>
              <a:pPr/>
              <a:t>17</a:t>
            </a:fld>
            <a:endParaRPr lang="nl-BE" dirty="0">
              <a:solidFill>
                <a:prstClr val="black"/>
              </a:solidFill>
            </a:endParaRPr>
          </a:p>
        </p:txBody>
      </p:sp>
    </p:spTree>
    <p:extLst>
      <p:ext uri="{BB962C8B-B14F-4D97-AF65-F5344CB8AC3E}">
        <p14:creationId xmlns:p14="http://schemas.microsoft.com/office/powerpoint/2010/main" val="28831612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solidFill>
                  <a:prstClr val="black"/>
                </a:solidFill>
              </a:rPr>
              <a:pPr/>
              <a:t>18</a:t>
            </a:fld>
            <a:endParaRPr lang="nl-BE" dirty="0">
              <a:solidFill>
                <a:prstClr val="black"/>
              </a:solidFill>
            </a:endParaRPr>
          </a:p>
        </p:txBody>
      </p:sp>
    </p:spTree>
    <p:extLst>
      <p:ext uri="{BB962C8B-B14F-4D97-AF65-F5344CB8AC3E}">
        <p14:creationId xmlns:p14="http://schemas.microsoft.com/office/powerpoint/2010/main" val="32374538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solidFill>
                  <a:prstClr val="black"/>
                </a:solidFill>
              </a:rPr>
              <a:pPr/>
              <a:t>19</a:t>
            </a:fld>
            <a:endParaRPr lang="nl-BE" dirty="0">
              <a:solidFill>
                <a:prstClr val="black"/>
              </a:solidFill>
            </a:endParaRPr>
          </a:p>
        </p:txBody>
      </p:sp>
    </p:spTree>
    <p:extLst>
      <p:ext uri="{BB962C8B-B14F-4D97-AF65-F5344CB8AC3E}">
        <p14:creationId xmlns:p14="http://schemas.microsoft.com/office/powerpoint/2010/main" val="2077287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t>2</a:t>
            </a:fld>
            <a:endParaRPr lang="nl-BE" dirty="0"/>
          </a:p>
        </p:txBody>
      </p:sp>
    </p:spTree>
    <p:extLst>
      <p:ext uri="{BB962C8B-B14F-4D97-AF65-F5344CB8AC3E}">
        <p14:creationId xmlns:p14="http://schemas.microsoft.com/office/powerpoint/2010/main" val="19901714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solidFill>
                  <a:prstClr val="black"/>
                </a:solidFill>
              </a:rPr>
              <a:pPr/>
              <a:t>20</a:t>
            </a:fld>
            <a:endParaRPr lang="nl-BE" dirty="0">
              <a:solidFill>
                <a:prstClr val="black"/>
              </a:solidFill>
            </a:endParaRPr>
          </a:p>
        </p:txBody>
      </p:sp>
    </p:spTree>
    <p:extLst>
      <p:ext uri="{BB962C8B-B14F-4D97-AF65-F5344CB8AC3E}">
        <p14:creationId xmlns:p14="http://schemas.microsoft.com/office/powerpoint/2010/main" val="41895743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t>21</a:t>
            </a:fld>
            <a:endParaRPr lang="nl-BE" dirty="0"/>
          </a:p>
        </p:txBody>
      </p:sp>
    </p:spTree>
    <p:extLst>
      <p:ext uri="{BB962C8B-B14F-4D97-AF65-F5344CB8AC3E}">
        <p14:creationId xmlns:p14="http://schemas.microsoft.com/office/powerpoint/2010/main" val="1486004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t>3</a:t>
            </a:fld>
            <a:endParaRPr lang="nl-BE" dirty="0"/>
          </a:p>
        </p:txBody>
      </p:sp>
    </p:spTree>
    <p:extLst>
      <p:ext uri="{BB962C8B-B14F-4D97-AF65-F5344CB8AC3E}">
        <p14:creationId xmlns:p14="http://schemas.microsoft.com/office/powerpoint/2010/main" val="2860910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t>4</a:t>
            </a:fld>
            <a:endParaRPr lang="nl-BE" dirty="0"/>
          </a:p>
        </p:txBody>
      </p:sp>
    </p:spTree>
    <p:extLst>
      <p:ext uri="{BB962C8B-B14F-4D97-AF65-F5344CB8AC3E}">
        <p14:creationId xmlns:p14="http://schemas.microsoft.com/office/powerpoint/2010/main" val="43912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t>5</a:t>
            </a:fld>
            <a:endParaRPr lang="nl-BE" dirty="0"/>
          </a:p>
        </p:txBody>
      </p:sp>
    </p:spTree>
    <p:extLst>
      <p:ext uri="{BB962C8B-B14F-4D97-AF65-F5344CB8AC3E}">
        <p14:creationId xmlns:p14="http://schemas.microsoft.com/office/powerpoint/2010/main" val="742628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t>6</a:t>
            </a:fld>
            <a:endParaRPr lang="nl-BE" dirty="0"/>
          </a:p>
        </p:txBody>
      </p:sp>
    </p:spTree>
    <p:extLst>
      <p:ext uri="{BB962C8B-B14F-4D97-AF65-F5344CB8AC3E}">
        <p14:creationId xmlns:p14="http://schemas.microsoft.com/office/powerpoint/2010/main" val="43912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t>7</a:t>
            </a:fld>
            <a:endParaRPr lang="nl-BE" dirty="0"/>
          </a:p>
        </p:txBody>
      </p:sp>
    </p:spTree>
    <p:extLst>
      <p:ext uri="{BB962C8B-B14F-4D97-AF65-F5344CB8AC3E}">
        <p14:creationId xmlns:p14="http://schemas.microsoft.com/office/powerpoint/2010/main" val="43912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t>8</a:t>
            </a:fld>
            <a:endParaRPr lang="nl-BE" dirty="0"/>
          </a:p>
        </p:txBody>
      </p:sp>
    </p:spTree>
    <p:extLst>
      <p:ext uri="{BB962C8B-B14F-4D97-AF65-F5344CB8AC3E}">
        <p14:creationId xmlns:p14="http://schemas.microsoft.com/office/powerpoint/2010/main" val="3063542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393E001-7A0E-4B9B-8CB3-FC3F4BEFCBBC}" type="slidenum">
              <a:rPr lang="nl-BE" smtClean="0"/>
              <a:t>9</a:t>
            </a:fld>
            <a:endParaRPr lang="nl-BE" dirty="0"/>
          </a:p>
        </p:txBody>
      </p:sp>
    </p:spTree>
    <p:extLst>
      <p:ext uri="{BB962C8B-B14F-4D97-AF65-F5344CB8AC3E}">
        <p14:creationId xmlns:p14="http://schemas.microsoft.com/office/powerpoint/2010/main" val="14083785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95536" y="764704"/>
            <a:ext cx="3168352" cy="4617776"/>
          </a:xfrm>
          <a:prstGeom prst="rect">
            <a:avLst/>
          </a:prstGeom>
        </p:spPr>
        <p:txBody>
          <a:bodyPr/>
          <a:lstStyle>
            <a:lvl1pPr algn="l">
              <a:defRPr sz="3200">
                <a:solidFill>
                  <a:schemeClr val="bg1"/>
                </a:solidFill>
                <a:latin typeface="Georgia" panose="02040502050405020303" pitchFamily="18" charset="0"/>
              </a:defRPr>
            </a:lvl1pPr>
          </a:lstStyle>
          <a:p>
            <a:r>
              <a:rPr lang="nl-NL" dirty="0"/>
              <a:t>Titel presentatie</a:t>
            </a:r>
            <a:endParaRPr lang="nl-BE" dirty="0"/>
          </a:p>
        </p:txBody>
      </p:sp>
      <p:sp>
        <p:nvSpPr>
          <p:cNvPr id="3" name="Ondertitel 2"/>
          <p:cNvSpPr>
            <a:spLocks noGrp="1"/>
          </p:cNvSpPr>
          <p:nvPr>
            <p:ph type="subTitle" idx="1" hasCustomPrompt="1"/>
          </p:nvPr>
        </p:nvSpPr>
        <p:spPr>
          <a:xfrm>
            <a:off x="395536" y="6021288"/>
            <a:ext cx="3168352" cy="504056"/>
          </a:xfrm>
          <a:prstGeom prst="rect">
            <a:avLst/>
          </a:prstGeom>
        </p:spPr>
        <p:txBody>
          <a:bodyPr/>
          <a:lstStyle>
            <a:lvl1pPr marL="0" indent="0" algn="l">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Naam spreker</a:t>
            </a:r>
            <a:endParaRPr lang="nl-BE" dirty="0"/>
          </a:p>
        </p:txBody>
      </p:sp>
    </p:spTree>
    <p:extLst>
      <p:ext uri="{BB962C8B-B14F-4D97-AF65-F5344CB8AC3E}">
        <p14:creationId xmlns:p14="http://schemas.microsoft.com/office/powerpoint/2010/main" val="3096824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sslide">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6" name="Tijdelijke aanduiding voor dianummer 5"/>
          <p:cNvSpPr>
            <a:spLocks noGrp="1"/>
          </p:cNvSpPr>
          <p:nvPr>
            <p:ph type="sldNum" sz="quarter" idx="12"/>
          </p:nvPr>
        </p:nvSpPr>
        <p:spPr>
          <a:xfrm>
            <a:off x="6588224" y="6489990"/>
            <a:ext cx="2133600" cy="365125"/>
          </a:xfrm>
        </p:spPr>
        <p:txBody>
          <a:bodyPr/>
          <a:lstStyle>
            <a:lvl1pPr>
              <a:defRPr>
                <a:solidFill>
                  <a:srgbClr val="F58220"/>
                </a:solidFill>
              </a:defRPr>
            </a:lvl1pPr>
          </a:lstStyle>
          <a:p>
            <a:fld id="{30EC5EF0-EB53-4129-9965-E5E97D9D5CB5}" type="slidenum">
              <a:rPr lang="nl-BE" smtClean="0"/>
              <a:pPr/>
              <a:t>‹nr.›</a:t>
            </a:fld>
            <a:endParaRPr lang="nl-BE" dirty="0"/>
          </a:p>
        </p:txBody>
      </p:sp>
    </p:spTree>
    <p:extLst>
      <p:ext uri="{BB962C8B-B14F-4D97-AF65-F5344CB8AC3E}">
        <p14:creationId xmlns:p14="http://schemas.microsoft.com/office/powerpoint/2010/main" val="926999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Hoofdstukpagina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2339752" y="2240224"/>
            <a:ext cx="4680520" cy="3565040"/>
          </a:xfrm>
          <a:prstGeom prst="rect">
            <a:avLst/>
          </a:prstGeom>
        </p:spPr>
        <p:txBody>
          <a:bodyPr/>
          <a:lstStyle>
            <a:lvl1pPr algn="l">
              <a:defRPr sz="2800">
                <a:solidFill>
                  <a:schemeClr val="bg1"/>
                </a:solidFill>
                <a:latin typeface="Georgia" panose="02040502050405020303" pitchFamily="18" charset="0"/>
              </a:defRPr>
            </a:lvl1pPr>
          </a:lstStyle>
          <a:p>
            <a:r>
              <a:rPr lang="nl-NL" dirty="0"/>
              <a:t>Titel hoofdstuk</a:t>
            </a:r>
            <a:endParaRPr lang="nl-BE" dirty="0"/>
          </a:p>
        </p:txBody>
      </p:sp>
      <p:sp>
        <p:nvSpPr>
          <p:cNvPr id="3" name="Ondertitel 2"/>
          <p:cNvSpPr>
            <a:spLocks noGrp="1"/>
          </p:cNvSpPr>
          <p:nvPr>
            <p:ph type="subTitle" idx="1" hasCustomPrompt="1"/>
          </p:nvPr>
        </p:nvSpPr>
        <p:spPr>
          <a:xfrm>
            <a:off x="0" y="2276872"/>
            <a:ext cx="1691680" cy="504056"/>
          </a:xfrm>
          <a:prstGeom prst="rect">
            <a:avLst/>
          </a:prstGeom>
        </p:spPr>
        <p:txBody>
          <a:bodyPr/>
          <a:lstStyle>
            <a:lvl1pPr marL="0" indent="0" algn="ctr">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Nummer</a:t>
            </a:r>
            <a:endParaRPr lang="nl-BE" dirty="0"/>
          </a:p>
        </p:txBody>
      </p:sp>
    </p:spTree>
    <p:extLst>
      <p:ext uri="{BB962C8B-B14F-4D97-AF65-F5344CB8AC3E}">
        <p14:creationId xmlns:p14="http://schemas.microsoft.com/office/powerpoint/2010/main" val="385512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houdstafe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95536" y="764704"/>
            <a:ext cx="2664296" cy="1008112"/>
          </a:xfrm>
          <a:prstGeom prst="rect">
            <a:avLst/>
          </a:prstGeom>
        </p:spPr>
        <p:txBody>
          <a:bodyPr/>
          <a:lstStyle>
            <a:lvl1pPr algn="l">
              <a:defRPr sz="2400">
                <a:solidFill>
                  <a:schemeClr val="bg1"/>
                </a:solidFill>
                <a:latin typeface="Georgia" panose="02040502050405020303" pitchFamily="18" charset="0"/>
              </a:defRPr>
            </a:lvl1pPr>
          </a:lstStyle>
          <a:p>
            <a:r>
              <a:rPr lang="nl-NL" dirty="0"/>
              <a:t>Inhoud</a:t>
            </a:r>
            <a:endParaRPr lang="nl-BE" dirty="0"/>
          </a:p>
        </p:txBody>
      </p:sp>
      <p:sp>
        <p:nvSpPr>
          <p:cNvPr id="5" name="Tijdelijke aanduiding voor tekst 4"/>
          <p:cNvSpPr>
            <a:spLocks noGrp="1"/>
          </p:cNvSpPr>
          <p:nvPr>
            <p:ph type="body" sz="quarter" idx="10" hasCustomPrompt="1"/>
          </p:nvPr>
        </p:nvSpPr>
        <p:spPr>
          <a:xfrm>
            <a:off x="3779838" y="1844675"/>
            <a:ext cx="4968875" cy="4464050"/>
          </a:xfrm>
          <a:prstGeom prst="rect">
            <a:avLst/>
          </a:prstGeom>
        </p:spPr>
        <p:txBody>
          <a:bodyPr/>
          <a:lstStyle>
            <a:lvl1pPr marL="342900" indent="-342900" algn="l">
              <a:buFont typeface="+mj-lt"/>
              <a:buAutoNum type="romanUcPeriod"/>
              <a:defRPr sz="1600" b="1">
                <a:solidFill>
                  <a:srgbClr val="92A21E"/>
                </a:solidFill>
              </a:defRPr>
            </a:lvl1pPr>
            <a:lvl2pPr marL="742950" indent="-285750">
              <a:buFont typeface="Calibri" panose="020F0502020204030204" pitchFamily="34" charset="0"/>
              <a:buChar char="∙"/>
              <a:defRPr sz="1600">
                <a:solidFill>
                  <a:schemeClr val="tx1">
                    <a:lumMod val="65000"/>
                    <a:lumOff val="35000"/>
                  </a:schemeClr>
                </a:solidFill>
              </a:defRPr>
            </a:lvl2pPr>
            <a:lvl3pPr marL="1143000" indent="-228600">
              <a:buFont typeface="Calibri" panose="020F0502020204030204" pitchFamily="34" charset="0"/>
              <a:buChar char="∙"/>
              <a:defRPr sz="1600">
                <a:solidFill>
                  <a:schemeClr val="bg1">
                    <a:lumMod val="50000"/>
                  </a:schemeClr>
                </a:solidFill>
              </a:defRPr>
            </a:lvl3pPr>
            <a:lvl4pPr marL="1657350" indent="-285750">
              <a:buFont typeface="Calibri" panose="020F0502020204030204" pitchFamily="34" charset="0"/>
              <a:buChar char="∙"/>
              <a:defRPr sz="1600" baseline="0">
                <a:solidFill>
                  <a:schemeClr val="bg1">
                    <a:lumMod val="50000"/>
                  </a:schemeClr>
                </a:solidFill>
              </a:defRPr>
            </a:lvl4pPr>
            <a:lvl5pPr marL="2057400" indent="-228600">
              <a:buFont typeface="Calibri" panose="020F0502020204030204" pitchFamily="34" charset="0"/>
              <a:buChar char="∙"/>
              <a:defRPr sz="1600">
                <a:solidFill>
                  <a:schemeClr val="bg1">
                    <a:lumMod val="50000"/>
                  </a:schemeClr>
                </a:solidFill>
              </a:defRPr>
            </a:lvl5pPr>
          </a:lstStyle>
          <a:p>
            <a:pPr lvl="0"/>
            <a:r>
              <a:rPr lang="nl-BE" dirty="0"/>
              <a:t>Niveau 1</a:t>
            </a:r>
          </a:p>
          <a:p>
            <a:pPr lvl="1"/>
            <a:r>
              <a:rPr lang="nl-BE" dirty="0"/>
              <a:t>Niveau 2</a:t>
            </a:r>
          </a:p>
          <a:p>
            <a:pPr lvl="2"/>
            <a:r>
              <a:rPr lang="nl-BE" dirty="0"/>
              <a:t>Niveau 3</a:t>
            </a:r>
          </a:p>
          <a:p>
            <a:pPr lvl="3"/>
            <a:r>
              <a:rPr lang="nl-BE" dirty="0"/>
              <a:t>Niveau 4</a:t>
            </a:r>
          </a:p>
          <a:p>
            <a:pPr lvl="4"/>
            <a:r>
              <a:rPr lang="nl-BE" dirty="0"/>
              <a:t>Niveau 5</a:t>
            </a:r>
          </a:p>
        </p:txBody>
      </p:sp>
    </p:spTree>
    <p:extLst>
      <p:ext uri="{BB962C8B-B14F-4D97-AF65-F5344CB8AC3E}">
        <p14:creationId xmlns:p14="http://schemas.microsoft.com/office/powerpoint/2010/main" val="4107319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Hoofdstukpagina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2339752" y="2240224"/>
            <a:ext cx="4680520" cy="3565040"/>
          </a:xfrm>
          <a:prstGeom prst="rect">
            <a:avLst/>
          </a:prstGeom>
        </p:spPr>
        <p:txBody>
          <a:bodyPr/>
          <a:lstStyle>
            <a:lvl1pPr algn="l">
              <a:defRPr sz="2800">
                <a:solidFill>
                  <a:schemeClr val="bg1"/>
                </a:solidFill>
                <a:latin typeface="Georgia" panose="02040502050405020303" pitchFamily="18" charset="0"/>
              </a:defRPr>
            </a:lvl1pPr>
          </a:lstStyle>
          <a:p>
            <a:r>
              <a:rPr lang="nl-NL" dirty="0"/>
              <a:t>Titel hoofdstuk</a:t>
            </a:r>
            <a:endParaRPr lang="nl-BE" dirty="0"/>
          </a:p>
        </p:txBody>
      </p:sp>
      <p:sp>
        <p:nvSpPr>
          <p:cNvPr id="3" name="Ondertitel 2"/>
          <p:cNvSpPr>
            <a:spLocks noGrp="1"/>
          </p:cNvSpPr>
          <p:nvPr>
            <p:ph type="subTitle" idx="1" hasCustomPrompt="1"/>
          </p:nvPr>
        </p:nvSpPr>
        <p:spPr>
          <a:xfrm>
            <a:off x="0" y="2276872"/>
            <a:ext cx="1691680" cy="504056"/>
          </a:xfrm>
          <a:prstGeom prst="rect">
            <a:avLst/>
          </a:prstGeom>
        </p:spPr>
        <p:txBody>
          <a:bodyPr/>
          <a:lstStyle>
            <a:lvl1pPr marL="0" indent="0" algn="ctr">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Nummer</a:t>
            </a:r>
            <a:endParaRPr lang="nl-BE" dirty="0"/>
          </a:p>
        </p:txBody>
      </p:sp>
    </p:spTree>
    <p:extLst>
      <p:ext uri="{BB962C8B-B14F-4D97-AF65-F5344CB8AC3E}">
        <p14:creationId xmlns:p14="http://schemas.microsoft.com/office/powerpoint/2010/main" val="600203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ac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95536" y="764704"/>
            <a:ext cx="2664296" cy="1008112"/>
          </a:xfrm>
          <a:prstGeom prst="rect">
            <a:avLst/>
          </a:prstGeom>
        </p:spPr>
        <p:txBody>
          <a:bodyPr/>
          <a:lstStyle>
            <a:lvl1pPr algn="l">
              <a:defRPr sz="2400">
                <a:solidFill>
                  <a:schemeClr val="bg1"/>
                </a:solidFill>
                <a:latin typeface="Georgia" panose="02040502050405020303" pitchFamily="18" charset="0"/>
              </a:defRPr>
            </a:lvl1pPr>
          </a:lstStyle>
          <a:p>
            <a:r>
              <a:rPr lang="nl-NL" dirty="0"/>
              <a:t>Contact</a:t>
            </a:r>
            <a:endParaRPr lang="nl-BE" dirty="0"/>
          </a:p>
        </p:txBody>
      </p:sp>
      <p:sp>
        <p:nvSpPr>
          <p:cNvPr id="5" name="Tijdelijke aanduiding voor tekst 4"/>
          <p:cNvSpPr>
            <a:spLocks noGrp="1"/>
          </p:cNvSpPr>
          <p:nvPr>
            <p:ph type="body" sz="quarter" idx="10" hasCustomPrompt="1"/>
          </p:nvPr>
        </p:nvSpPr>
        <p:spPr>
          <a:xfrm>
            <a:off x="3779839" y="3428999"/>
            <a:ext cx="2304330" cy="2879725"/>
          </a:xfrm>
          <a:prstGeom prst="rect">
            <a:avLst/>
          </a:prstGeom>
        </p:spPr>
        <p:txBody>
          <a:bodyPr/>
          <a:lstStyle>
            <a:lvl1pPr marL="0" indent="0" algn="r">
              <a:buFont typeface="+mj-lt"/>
              <a:buNone/>
              <a:defRPr sz="1600" b="1">
                <a:solidFill>
                  <a:srgbClr val="92A21E"/>
                </a:solidFill>
              </a:defRPr>
            </a:lvl1pPr>
            <a:lvl2pPr marL="742950" indent="-285750">
              <a:buFont typeface="Calibri" panose="020F0502020204030204" pitchFamily="34" charset="0"/>
              <a:buChar char="∙"/>
              <a:defRPr sz="1600">
                <a:solidFill>
                  <a:schemeClr val="tx1">
                    <a:lumMod val="75000"/>
                    <a:lumOff val="25000"/>
                  </a:schemeClr>
                </a:solidFill>
              </a:defRPr>
            </a:lvl2pPr>
            <a:lvl3pPr marL="1143000" indent="-228600">
              <a:buFont typeface="Calibri" panose="020F0502020204030204" pitchFamily="34" charset="0"/>
              <a:buChar char="∙"/>
              <a:defRPr sz="1600">
                <a:solidFill>
                  <a:schemeClr val="tx1">
                    <a:lumMod val="75000"/>
                    <a:lumOff val="25000"/>
                  </a:schemeClr>
                </a:solidFill>
              </a:defRPr>
            </a:lvl3pPr>
            <a:lvl4pPr marL="1657350" indent="-285750">
              <a:buFont typeface="Calibri" panose="020F0502020204030204" pitchFamily="34" charset="0"/>
              <a:buChar char="∙"/>
              <a:defRPr sz="1600" baseline="0">
                <a:solidFill>
                  <a:schemeClr val="tx1">
                    <a:lumMod val="75000"/>
                    <a:lumOff val="25000"/>
                  </a:schemeClr>
                </a:solidFill>
              </a:defRPr>
            </a:lvl4pPr>
            <a:lvl5pPr marL="2057400" indent="-228600">
              <a:buFont typeface="Calibri" panose="020F0502020204030204" pitchFamily="34" charset="0"/>
              <a:buChar char="∙"/>
              <a:defRPr sz="1600">
                <a:solidFill>
                  <a:schemeClr val="tx1">
                    <a:lumMod val="75000"/>
                    <a:lumOff val="25000"/>
                  </a:schemeClr>
                </a:solidFill>
              </a:defRPr>
            </a:lvl5pPr>
          </a:lstStyle>
          <a:p>
            <a:pPr lvl="0"/>
            <a:r>
              <a:rPr lang="nl-BE" dirty="0"/>
              <a:t>Niveau 1</a:t>
            </a:r>
          </a:p>
        </p:txBody>
      </p:sp>
      <p:sp>
        <p:nvSpPr>
          <p:cNvPr id="4" name="Tijdelijke aanduiding voor tekst 3"/>
          <p:cNvSpPr>
            <a:spLocks noGrp="1"/>
          </p:cNvSpPr>
          <p:nvPr>
            <p:ph type="body" sz="quarter" idx="11"/>
          </p:nvPr>
        </p:nvSpPr>
        <p:spPr>
          <a:xfrm>
            <a:off x="6156325" y="3428999"/>
            <a:ext cx="2592388" cy="2879725"/>
          </a:xfrm>
          <a:prstGeom prst="rect">
            <a:avLst/>
          </a:prstGeom>
        </p:spPr>
        <p:txBody>
          <a:bodyPr/>
          <a:lstStyle>
            <a:lvl1pPr marL="0" indent="0">
              <a:buNone/>
              <a:defRPr sz="1600">
                <a:solidFill>
                  <a:schemeClr val="tx1">
                    <a:lumMod val="75000"/>
                    <a:lumOff val="25000"/>
                  </a:schemeClr>
                </a:solidFill>
              </a:defRPr>
            </a:lvl1pPr>
            <a:lvl2pPr marL="457200" indent="0">
              <a:buNone/>
              <a:defRPr sz="1600">
                <a:solidFill>
                  <a:schemeClr val="tx1">
                    <a:lumMod val="75000"/>
                    <a:lumOff val="25000"/>
                  </a:schemeClr>
                </a:solidFill>
              </a:defRPr>
            </a:lvl2pPr>
            <a:lvl3pPr marL="914400" indent="0">
              <a:buNone/>
              <a:defRPr sz="1600">
                <a:solidFill>
                  <a:schemeClr val="tx1">
                    <a:lumMod val="75000"/>
                    <a:lumOff val="25000"/>
                  </a:schemeClr>
                </a:solidFill>
              </a:defRPr>
            </a:lvl3pPr>
            <a:lvl4pPr marL="1371600" indent="0">
              <a:buNone/>
              <a:defRPr sz="1600">
                <a:solidFill>
                  <a:schemeClr val="tx1">
                    <a:lumMod val="75000"/>
                    <a:lumOff val="25000"/>
                  </a:schemeClr>
                </a:solidFill>
              </a:defRPr>
            </a:lvl4pPr>
            <a:lvl5pPr marL="1828800" indent="0">
              <a:buNone/>
              <a:defRPr sz="1600">
                <a:solidFill>
                  <a:schemeClr val="tx1">
                    <a:lumMod val="75000"/>
                    <a:lumOff val="25000"/>
                  </a:schemeClr>
                </a:solidFill>
              </a:defRPr>
            </a:lvl5pPr>
          </a:lstStyle>
          <a:p>
            <a:pPr lvl="0"/>
            <a:r>
              <a:rPr lang="nl-NL" dirty="0"/>
              <a:t>Klik om de modelstijlen te bewerken</a:t>
            </a:r>
            <a:endParaRPr lang="nl-BE" dirty="0"/>
          </a:p>
        </p:txBody>
      </p:sp>
    </p:spTree>
    <p:extLst>
      <p:ext uri="{BB962C8B-B14F-4D97-AF65-F5344CB8AC3E}">
        <p14:creationId xmlns:p14="http://schemas.microsoft.com/office/powerpoint/2010/main" val="590776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oofdstukpagin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2339752" y="2240224"/>
            <a:ext cx="4680520" cy="3565040"/>
          </a:xfrm>
          <a:prstGeom prst="rect">
            <a:avLst/>
          </a:prstGeom>
        </p:spPr>
        <p:txBody>
          <a:bodyPr/>
          <a:lstStyle>
            <a:lvl1pPr algn="l">
              <a:defRPr sz="2800">
                <a:solidFill>
                  <a:schemeClr val="bg1"/>
                </a:solidFill>
                <a:latin typeface="Georgia" panose="02040502050405020303" pitchFamily="18" charset="0"/>
              </a:defRPr>
            </a:lvl1pPr>
          </a:lstStyle>
          <a:p>
            <a:r>
              <a:rPr lang="nl-NL" dirty="0"/>
              <a:t>Titel hoofdstuk</a:t>
            </a:r>
            <a:endParaRPr lang="nl-BE" dirty="0"/>
          </a:p>
        </p:txBody>
      </p:sp>
      <p:sp>
        <p:nvSpPr>
          <p:cNvPr id="3" name="Ondertitel 2"/>
          <p:cNvSpPr>
            <a:spLocks noGrp="1"/>
          </p:cNvSpPr>
          <p:nvPr>
            <p:ph type="subTitle" idx="1" hasCustomPrompt="1"/>
          </p:nvPr>
        </p:nvSpPr>
        <p:spPr>
          <a:xfrm>
            <a:off x="0" y="2276872"/>
            <a:ext cx="1691680" cy="504056"/>
          </a:xfrm>
          <a:prstGeom prst="rect">
            <a:avLst/>
          </a:prstGeom>
        </p:spPr>
        <p:txBody>
          <a:bodyPr/>
          <a:lstStyle>
            <a:lvl1pPr marL="0" indent="0" algn="ctr">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Nummer</a:t>
            </a:r>
            <a:endParaRPr lang="nl-BE" dirty="0"/>
          </a:p>
        </p:txBody>
      </p:sp>
    </p:spTree>
    <p:extLst>
      <p:ext uri="{BB962C8B-B14F-4D97-AF65-F5344CB8AC3E}">
        <p14:creationId xmlns:p14="http://schemas.microsoft.com/office/powerpoint/2010/main" val="3464490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oofdstukpagina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2339752" y="2240224"/>
            <a:ext cx="4680520" cy="3565040"/>
          </a:xfrm>
          <a:prstGeom prst="rect">
            <a:avLst/>
          </a:prstGeom>
        </p:spPr>
        <p:txBody>
          <a:bodyPr/>
          <a:lstStyle>
            <a:lvl1pPr algn="l">
              <a:defRPr sz="2800">
                <a:solidFill>
                  <a:schemeClr val="bg1"/>
                </a:solidFill>
                <a:latin typeface="Georgia" panose="02040502050405020303" pitchFamily="18" charset="0"/>
              </a:defRPr>
            </a:lvl1pPr>
          </a:lstStyle>
          <a:p>
            <a:r>
              <a:rPr lang="nl-NL" dirty="0"/>
              <a:t>Titel hoofdstuk</a:t>
            </a:r>
            <a:endParaRPr lang="nl-BE" dirty="0"/>
          </a:p>
        </p:txBody>
      </p:sp>
      <p:sp>
        <p:nvSpPr>
          <p:cNvPr id="3" name="Ondertitel 2"/>
          <p:cNvSpPr>
            <a:spLocks noGrp="1"/>
          </p:cNvSpPr>
          <p:nvPr>
            <p:ph type="subTitle" idx="1" hasCustomPrompt="1"/>
          </p:nvPr>
        </p:nvSpPr>
        <p:spPr>
          <a:xfrm>
            <a:off x="0" y="2276872"/>
            <a:ext cx="1691680" cy="504056"/>
          </a:xfrm>
          <a:prstGeom prst="rect">
            <a:avLst/>
          </a:prstGeom>
        </p:spPr>
        <p:txBody>
          <a:bodyPr/>
          <a:lstStyle>
            <a:lvl1pPr marL="0" indent="0" algn="ctr">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Nummer</a:t>
            </a:r>
            <a:endParaRPr lang="nl-BE" dirty="0"/>
          </a:p>
        </p:txBody>
      </p:sp>
    </p:spTree>
    <p:extLst>
      <p:ext uri="{BB962C8B-B14F-4D97-AF65-F5344CB8AC3E}">
        <p14:creationId xmlns:p14="http://schemas.microsoft.com/office/powerpoint/2010/main" val="202443993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theme" Target="../theme/theme5.xml"/><Relationship Id="rId1" Type="http://schemas.openxmlformats.org/officeDocument/2006/relationships/slideLayout" Target="../slideLayouts/slideLayout7.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6.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7544344"/>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6" name="Tijdelijke aanduiding voor dianummer 5"/>
          <p:cNvSpPr>
            <a:spLocks noGrp="1"/>
          </p:cNvSpPr>
          <p:nvPr>
            <p:ph type="sldNum" sz="quarter" idx="4"/>
          </p:nvPr>
        </p:nvSpPr>
        <p:spPr>
          <a:xfrm>
            <a:off x="6553200" y="652534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EC5EF0-EB53-4129-9965-E5E97D9D5CB5}" type="slidenum">
              <a:rPr lang="nl-BE" smtClean="0"/>
              <a:t>‹nr.›</a:t>
            </a:fld>
            <a:endParaRPr lang="nl-BE" dirty="0"/>
          </a:p>
        </p:txBody>
      </p:sp>
      <p:sp>
        <p:nvSpPr>
          <p:cNvPr id="7" name="Rechthoek 6"/>
          <p:cNvSpPr/>
          <p:nvPr userDrawn="1"/>
        </p:nvSpPr>
        <p:spPr>
          <a:xfrm>
            <a:off x="0" y="6597352"/>
            <a:ext cx="7812360" cy="260648"/>
          </a:xfrm>
          <a:prstGeom prst="rect">
            <a:avLst/>
          </a:prstGeom>
          <a:solidFill>
            <a:srgbClr val="C3D9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dirty="0"/>
          </a:p>
        </p:txBody>
      </p:sp>
    </p:spTree>
    <p:extLst>
      <p:ext uri="{BB962C8B-B14F-4D97-AF65-F5344CB8AC3E}">
        <p14:creationId xmlns:p14="http://schemas.microsoft.com/office/powerpoint/2010/main" val="1228579527"/>
      </p:ext>
    </p:extLst>
  </p:cSld>
  <p:clrMap bg1="lt1" tx1="dk1" bg2="lt2" tx2="dk2" accent1="accent1" accent2="accent2" accent3="accent3" accent4="accent4" accent5="accent5" accent6="accent6" hlink="hlink" folHlink="folHlink"/>
  <p:sldLayoutIdLst>
    <p:sldLayoutId id="2147483668" r:id="rId1"/>
    <p:sldLayoutId id="2147483675"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Calibri" panose="020F0502020204030204" pitchFamily="34" charset="0"/>
        <a:buChar char="∙"/>
        <a:defRPr sz="2400" b="1" kern="1200">
          <a:solidFill>
            <a:srgbClr val="92A21E"/>
          </a:solidFill>
          <a:latin typeface="+mn-lt"/>
          <a:ea typeface="+mn-ea"/>
          <a:cs typeface="+mn-cs"/>
        </a:defRPr>
      </a:lvl1pPr>
      <a:lvl2pPr marL="742950" indent="-285750" algn="l" defTabSz="914400" rtl="0" eaLnBrk="1" latinLnBrk="0" hangingPunct="1">
        <a:spcBef>
          <a:spcPct val="20000"/>
        </a:spcBef>
        <a:buFont typeface="Calibri" panose="020F0502020204030204" pitchFamily="34" charset="0"/>
        <a:buChar char="∙"/>
        <a:defRPr sz="2400" kern="1200">
          <a:solidFill>
            <a:schemeClr val="tx1">
              <a:lumMod val="75000"/>
              <a:lumOff val="25000"/>
            </a:schemeClr>
          </a:solidFill>
          <a:latin typeface="+mn-lt"/>
          <a:ea typeface="+mn-ea"/>
          <a:cs typeface="+mn-cs"/>
        </a:defRPr>
      </a:lvl2pPr>
      <a:lvl3pPr marL="1143000" indent="-228600" algn="l" defTabSz="914400" rtl="0" eaLnBrk="1" latinLnBrk="0" hangingPunct="1">
        <a:spcBef>
          <a:spcPct val="20000"/>
        </a:spcBef>
        <a:buFont typeface="Calibri" panose="020F0502020204030204" pitchFamily="34" charset="0"/>
        <a:buChar char="∙"/>
        <a:defRPr sz="2000" kern="1200">
          <a:solidFill>
            <a:schemeClr val="tx1">
              <a:lumMod val="75000"/>
              <a:lumOff val="25000"/>
            </a:schemeClr>
          </a:solidFill>
          <a:latin typeface="+mn-lt"/>
          <a:ea typeface="+mn-ea"/>
          <a:cs typeface="+mn-cs"/>
        </a:defRPr>
      </a:lvl3pPr>
      <a:lvl4pPr marL="1600200" indent="-228600" algn="l" defTabSz="914400" rtl="0" eaLnBrk="1" latinLnBrk="0" hangingPunct="1">
        <a:spcBef>
          <a:spcPct val="20000"/>
        </a:spcBef>
        <a:buFont typeface="Calibri" panose="020F0502020204030204" pitchFamily="34" charset="0"/>
        <a:buChar char="∙"/>
        <a:defRPr sz="1800" kern="1200">
          <a:solidFill>
            <a:schemeClr val="tx1">
              <a:lumMod val="75000"/>
              <a:lumOff val="25000"/>
            </a:schemeClr>
          </a:solidFill>
          <a:latin typeface="+mn-lt"/>
          <a:ea typeface="+mn-ea"/>
          <a:cs typeface="+mn-cs"/>
        </a:defRPr>
      </a:lvl4pPr>
      <a:lvl5pPr marL="2057400" indent="-228600" algn="l" defTabSz="914400" rtl="0" eaLnBrk="1" latinLnBrk="0" hangingPunct="1">
        <a:spcBef>
          <a:spcPct val="20000"/>
        </a:spcBef>
        <a:buFont typeface="Calibri" panose="020F0502020204030204" pitchFamily="34" charset="0"/>
        <a:buChar char="∙"/>
        <a:defRPr sz="1600" kern="1200">
          <a:solidFill>
            <a:schemeClr val="tx1">
              <a:lumMod val="75000"/>
              <a:lumOff val="2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2192111"/>
      </p:ext>
    </p:extLst>
  </p:cSld>
  <p:clrMap bg1="lt1" tx1="dk1" bg2="lt2" tx2="dk2" accent1="accent1" accent2="accent2" accent3="accent3" accent4="accent4" accent5="accent5" accent6="accent6" hlink="hlink" folHlink="folHlink"/>
  <p:sldLayoutIdLst>
    <p:sldLayoutId id="2147483663" r:id="rId1"/>
    <p:sldLayoutId id="2147483674"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785574"/>
      </p:ext>
    </p:extLst>
  </p:cSld>
  <p:clrMap bg1="lt1" tx1="dk1" bg2="lt2" tx2="dk2" accent1="accent1" accent2="accent2" accent3="accent3" accent4="accent4" accent5="accent5" accent6="accent6" hlink="hlink" folHlink="folHlink"/>
  <p:sldLayoutIdLst>
    <p:sldLayoutId id="214748367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667550"/>
      </p:ext>
    </p:extLst>
  </p:cSld>
  <p:clrMap bg1="lt1" tx1="dk1" bg2="lt2" tx2="dk2" accent1="accent1" accent2="accent2" accent3="accent3" accent4="accent4" accent5="accent5" accent6="accent6" hlink="hlink" folHlink="folHlink"/>
  <p:sldLayoutIdLst>
    <p:sldLayoutId id="214748366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0751294"/>
      </p:ext>
    </p:extLst>
  </p:cSld>
  <p:clrMap bg1="lt1" tx1="dk1" bg2="lt2" tx2="dk2" accent1="accent1" accent2="accent2" accent3="accent3" accent4="accent4" accent5="accent5" accent6="accent6" hlink="hlink" folHlink="folHlink"/>
  <p:sldLayoutIdLst>
    <p:sldLayoutId id="2147483670"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el 15"/>
          <p:cNvSpPr>
            <a:spLocks noGrp="1"/>
          </p:cNvSpPr>
          <p:nvPr>
            <p:ph type="ctrTitle"/>
          </p:nvPr>
        </p:nvSpPr>
        <p:spPr>
          <a:xfrm>
            <a:off x="107504" y="764704"/>
            <a:ext cx="4104456" cy="4617776"/>
          </a:xfrm>
        </p:spPr>
        <p:txBody>
          <a:bodyPr/>
          <a:lstStyle/>
          <a:p>
            <a:r>
              <a:rPr lang="nl-BE" sz="3000" dirty="0">
                <a:latin typeface="+mj-lt"/>
              </a:rPr>
              <a:t>VVLE </a:t>
            </a:r>
            <a:br>
              <a:rPr lang="nl-BE" sz="3000" dirty="0">
                <a:latin typeface="+mj-lt"/>
              </a:rPr>
            </a:br>
            <a:br>
              <a:rPr lang="nl-BE" sz="3000" dirty="0">
                <a:latin typeface="+mj-lt"/>
              </a:rPr>
            </a:br>
            <a:r>
              <a:rPr lang="nl-BE" sz="3000" dirty="0">
                <a:latin typeface="+mj-lt"/>
              </a:rPr>
              <a:t>Actualia omgevings- en natuurwetgeving</a:t>
            </a:r>
            <a:br>
              <a:rPr lang="nl-BE" sz="3000" dirty="0">
                <a:latin typeface="+mj-lt"/>
              </a:rPr>
            </a:br>
            <a:br>
              <a:rPr lang="nl-BE" sz="3000" dirty="0">
                <a:latin typeface="+mj-lt"/>
              </a:rPr>
            </a:br>
            <a:br>
              <a:rPr lang="nl-BE" sz="3000" dirty="0">
                <a:latin typeface="+mj-lt"/>
              </a:rPr>
            </a:br>
            <a:endParaRPr lang="nl-BE" sz="3000" dirty="0">
              <a:latin typeface="+mj-lt"/>
            </a:endParaRPr>
          </a:p>
        </p:txBody>
      </p:sp>
      <p:sp>
        <p:nvSpPr>
          <p:cNvPr id="17" name="Ondertitel 16"/>
          <p:cNvSpPr>
            <a:spLocks noGrp="1"/>
          </p:cNvSpPr>
          <p:nvPr>
            <p:ph type="subTitle" idx="1"/>
          </p:nvPr>
        </p:nvSpPr>
        <p:spPr>
          <a:xfrm>
            <a:off x="395536" y="4797152"/>
            <a:ext cx="3168352" cy="1728192"/>
          </a:xfrm>
        </p:spPr>
        <p:txBody>
          <a:bodyPr/>
          <a:lstStyle/>
          <a:p>
            <a:r>
              <a:rPr lang="nl-BE" sz="2400" dirty="0"/>
              <a:t>Joris Geens</a:t>
            </a:r>
          </a:p>
        </p:txBody>
      </p:sp>
    </p:spTree>
    <p:extLst>
      <p:ext uri="{BB962C8B-B14F-4D97-AF65-F5344CB8AC3E}">
        <p14:creationId xmlns:p14="http://schemas.microsoft.com/office/powerpoint/2010/main" val="1143047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idx="1"/>
          </p:nvPr>
        </p:nvSpPr>
        <p:spPr>
          <a:xfrm>
            <a:off x="446856" y="1600200"/>
            <a:ext cx="8229600" cy="4525963"/>
          </a:xfrm>
        </p:spPr>
        <p:txBody>
          <a:bodyPr>
            <a:normAutofit/>
          </a:bodyPr>
          <a:lstStyle/>
          <a:p>
            <a:pPr marL="514350" indent="-514350">
              <a:buFont typeface="+mj-lt"/>
              <a:buAutoNum type="romanUcPeriod" startAt="2"/>
            </a:pPr>
            <a:r>
              <a:rPr lang="nl-BE" sz="2000" dirty="0"/>
              <a:t>Codextrein: wijzigingen aan het OVD</a:t>
            </a:r>
          </a:p>
          <a:p>
            <a:pPr lvl="1"/>
            <a:r>
              <a:rPr lang="nl-BE" sz="1800" dirty="0">
                <a:solidFill>
                  <a:schemeClr val="tx1"/>
                </a:solidFill>
              </a:rPr>
              <a:t>Vereenvoudigde wijzigingsprocedure (bijstelling in OVD) van verkavelingen op verzoek van de eigenaars   </a:t>
            </a:r>
          </a:p>
          <a:p>
            <a:pPr lvl="2"/>
            <a:r>
              <a:rPr lang="nl-BE" sz="1600" dirty="0">
                <a:solidFill>
                  <a:schemeClr val="tx1"/>
                </a:solidFill>
              </a:rPr>
              <a:t>Vandaag dubbele consultatieronde:</a:t>
            </a:r>
          </a:p>
          <a:p>
            <a:pPr lvl="3"/>
            <a:r>
              <a:rPr lang="nl-BE" sz="1400" dirty="0">
                <a:solidFill>
                  <a:schemeClr val="tx1"/>
                </a:solidFill>
              </a:rPr>
              <a:t>Openbaar onderzoek door de lokale overheid</a:t>
            </a:r>
          </a:p>
          <a:p>
            <a:pPr lvl="3"/>
            <a:r>
              <a:rPr lang="nl-BE" sz="1400" dirty="0">
                <a:solidFill>
                  <a:schemeClr val="tx1"/>
                </a:solidFill>
              </a:rPr>
              <a:t>Verplichte voorafgaandelijke kennisgeving aan de andere kaveleigenaars door de aanvrager-eigenaar </a:t>
            </a:r>
          </a:p>
          <a:p>
            <a:pPr lvl="2"/>
            <a:r>
              <a:rPr lang="nl-BE" sz="1600" dirty="0">
                <a:solidFill>
                  <a:schemeClr val="tx1"/>
                </a:solidFill>
              </a:rPr>
              <a:t>Codextrein : 1 openbaar onderzoek door de lokale overheid</a:t>
            </a:r>
          </a:p>
          <a:p>
            <a:pPr lvl="3"/>
            <a:r>
              <a:rPr lang="nl-BE" sz="1400" dirty="0">
                <a:solidFill>
                  <a:schemeClr val="tx1"/>
                </a:solidFill>
              </a:rPr>
              <a:t>Geen aparte voorafgaandelijke kennisgeving meer door aanvrager</a:t>
            </a:r>
          </a:p>
          <a:p>
            <a:pPr lvl="3"/>
            <a:r>
              <a:rPr lang="nl-BE" sz="1400" dirty="0">
                <a:solidFill>
                  <a:schemeClr val="tx1"/>
                </a:solidFill>
              </a:rPr>
              <a:t>Aanpalende eigenaars: kennisgeving van het openbaar onderzoek via aangetekende brief</a:t>
            </a:r>
          </a:p>
          <a:p>
            <a:pPr lvl="3"/>
            <a:r>
              <a:rPr lang="nl-BE" sz="1400" dirty="0">
                <a:solidFill>
                  <a:schemeClr val="tx1"/>
                </a:solidFill>
              </a:rPr>
              <a:t>Andere eigenaars binnen de verkaveling: kennisgeving van het openbaar onderzoek via gewone brief</a:t>
            </a:r>
          </a:p>
        </p:txBody>
      </p:sp>
      <p:sp>
        <p:nvSpPr>
          <p:cNvPr id="7" name="Tijdelijke aanduiding voor dianummer 6"/>
          <p:cNvSpPr>
            <a:spLocks noGrp="1"/>
          </p:cNvSpPr>
          <p:nvPr>
            <p:ph type="sldNum" sz="quarter" idx="12"/>
          </p:nvPr>
        </p:nvSpPr>
        <p:spPr/>
        <p:txBody>
          <a:bodyPr/>
          <a:lstStyle/>
          <a:p>
            <a:fld id="{30EC5EF0-EB53-4129-9965-E5E97D9D5CB5}" type="slidenum">
              <a:rPr lang="nl-BE" smtClean="0"/>
              <a:t>10</a:t>
            </a:fld>
            <a:endParaRPr lang="nl-BE" dirty="0"/>
          </a:p>
        </p:txBody>
      </p:sp>
    </p:spTree>
    <p:extLst>
      <p:ext uri="{BB962C8B-B14F-4D97-AF65-F5344CB8AC3E}">
        <p14:creationId xmlns:p14="http://schemas.microsoft.com/office/powerpoint/2010/main" val="3998917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idx="1"/>
          </p:nvPr>
        </p:nvSpPr>
        <p:spPr>
          <a:xfrm>
            <a:off x="446856" y="1600200"/>
            <a:ext cx="8229600" cy="4525963"/>
          </a:xfrm>
        </p:spPr>
        <p:txBody>
          <a:bodyPr>
            <a:normAutofit fontScale="77500" lnSpcReduction="20000"/>
          </a:bodyPr>
          <a:lstStyle/>
          <a:p>
            <a:pPr marL="514350" indent="-514350">
              <a:buFont typeface="+mj-lt"/>
              <a:buAutoNum type="romanUcPeriod" startAt="2"/>
            </a:pPr>
            <a:r>
              <a:rPr lang="nl-BE" sz="2600" dirty="0"/>
              <a:t>Codextrein: wijzigingen aan het OVD</a:t>
            </a:r>
          </a:p>
          <a:p>
            <a:pPr lvl="1"/>
            <a:r>
              <a:rPr lang="nl-BE" sz="2300" dirty="0">
                <a:solidFill>
                  <a:schemeClr val="tx1"/>
                </a:solidFill>
              </a:rPr>
              <a:t>Sanctionering in geval van niet naleving van de beslissingstermijnen door de bevoegde overheid </a:t>
            </a:r>
          </a:p>
          <a:p>
            <a:pPr lvl="2"/>
            <a:r>
              <a:rPr lang="nl-BE" dirty="0">
                <a:solidFill>
                  <a:schemeClr val="tx1"/>
                </a:solidFill>
              </a:rPr>
              <a:t>Vervaltermijn wordt in bepaalde gevallen een termijn van orde</a:t>
            </a:r>
          </a:p>
          <a:p>
            <a:pPr lvl="2"/>
            <a:r>
              <a:rPr lang="nl-BE" dirty="0">
                <a:solidFill>
                  <a:schemeClr val="tx1"/>
                </a:solidFill>
              </a:rPr>
              <a:t>Niet naleven van de vervaltermijn -&gt; boetes (2500 of 5000 EUR)</a:t>
            </a:r>
          </a:p>
          <a:p>
            <a:pPr lvl="2"/>
            <a:r>
              <a:rPr lang="nl-BE" dirty="0">
                <a:solidFill>
                  <a:schemeClr val="tx1"/>
                </a:solidFill>
              </a:rPr>
              <a:t>Niet naleven van de termijn van orde -&gt; dwangsom (100 of 500 EUR) per dag  </a:t>
            </a:r>
          </a:p>
          <a:p>
            <a:pPr lvl="1"/>
            <a:r>
              <a:rPr lang="nl-BE" sz="2300" dirty="0">
                <a:solidFill>
                  <a:schemeClr val="tx1"/>
                </a:solidFill>
              </a:rPr>
              <a:t>Beperking van de toegang tot de beroepsprocedure tegen vergunningsbeslissingen </a:t>
            </a:r>
          </a:p>
          <a:p>
            <a:pPr lvl="2"/>
            <a:r>
              <a:rPr lang="nl-BE" dirty="0">
                <a:solidFill>
                  <a:schemeClr val="tx1"/>
                </a:solidFill>
              </a:rPr>
              <a:t>Geresponsabiliseerde participatie ‘betrokken publiek’ </a:t>
            </a:r>
          </a:p>
          <a:p>
            <a:pPr lvl="2"/>
            <a:r>
              <a:rPr lang="nl-BE" dirty="0">
                <a:solidFill>
                  <a:schemeClr val="tx1"/>
                </a:solidFill>
              </a:rPr>
              <a:t>Verlies beroepsmogelijkheid bij gebrek aan opmerking of bezwaar tijdens het openbaar onderzoek</a:t>
            </a:r>
          </a:p>
          <a:p>
            <a:pPr lvl="2"/>
            <a:r>
              <a:rPr lang="nl-BE" dirty="0">
                <a:solidFill>
                  <a:schemeClr val="tx1"/>
                </a:solidFill>
              </a:rPr>
              <a:t>Welke beroepen:</a:t>
            </a:r>
          </a:p>
          <a:p>
            <a:pPr lvl="3"/>
            <a:r>
              <a:rPr lang="nl-BE" dirty="0">
                <a:solidFill>
                  <a:schemeClr val="tx1"/>
                </a:solidFill>
              </a:rPr>
              <a:t>Administratief beroep</a:t>
            </a:r>
          </a:p>
          <a:p>
            <a:pPr lvl="3"/>
            <a:r>
              <a:rPr lang="nl-BE" dirty="0">
                <a:solidFill>
                  <a:schemeClr val="tx1"/>
                </a:solidFill>
              </a:rPr>
              <a:t>RvVb</a:t>
            </a:r>
          </a:p>
          <a:p>
            <a:pPr lvl="2"/>
            <a:r>
              <a:rPr lang="nl-BE" dirty="0">
                <a:solidFill>
                  <a:schemeClr val="tx1"/>
                </a:solidFill>
              </a:rPr>
              <a:t>Altijd? Neen:</a:t>
            </a:r>
          </a:p>
          <a:p>
            <a:pPr lvl="3"/>
            <a:r>
              <a:rPr lang="nl-BE" dirty="0">
                <a:solidFill>
                  <a:schemeClr val="tx1"/>
                </a:solidFill>
              </a:rPr>
              <a:t>Oorzaak beroep is wijziging vergunningsaanvraag</a:t>
            </a:r>
          </a:p>
          <a:p>
            <a:pPr lvl="3"/>
            <a:r>
              <a:rPr lang="nl-BE" dirty="0">
                <a:solidFill>
                  <a:schemeClr val="tx1"/>
                </a:solidFill>
              </a:rPr>
              <a:t>Beroep ingevolge een vergunningsvoorwaarde</a:t>
            </a:r>
          </a:p>
          <a:p>
            <a:pPr lvl="3"/>
            <a:r>
              <a:rPr lang="nl-BE" dirty="0">
                <a:solidFill>
                  <a:schemeClr val="tx1"/>
                </a:solidFill>
              </a:rPr>
              <a:t>Overmacht </a:t>
            </a:r>
          </a:p>
        </p:txBody>
      </p:sp>
      <p:sp>
        <p:nvSpPr>
          <p:cNvPr id="7" name="Tijdelijke aanduiding voor dianummer 6"/>
          <p:cNvSpPr>
            <a:spLocks noGrp="1"/>
          </p:cNvSpPr>
          <p:nvPr>
            <p:ph type="sldNum" sz="quarter" idx="12"/>
          </p:nvPr>
        </p:nvSpPr>
        <p:spPr/>
        <p:txBody>
          <a:bodyPr/>
          <a:lstStyle/>
          <a:p>
            <a:fld id="{30EC5EF0-EB53-4129-9965-E5E97D9D5CB5}" type="slidenum">
              <a:rPr lang="nl-BE" smtClean="0"/>
              <a:t>11</a:t>
            </a:fld>
            <a:endParaRPr lang="nl-BE" dirty="0"/>
          </a:p>
        </p:txBody>
      </p:sp>
    </p:spTree>
    <p:extLst>
      <p:ext uri="{BB962C8B-B14F-4D97-AF65-F5344CB8AC3E}">
        <p14:creationId xmlns:p14="http://schemas.microsoft.com/office/powerpoint/2010/main" val="2272264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sz="2400" dirty="0">
                <a:latin typeface="+mj-lt"/>
              </a:rPr>
              <a:t>Meest Kwetsbare Waardevolle Bossen (MKWB) </a:t>
            </a:r>
          </a:p>
        </p:txBody>
      </p:sp>
      <p:sp>
        <p:nvSpPr>
          <p:cNvPr id="3" name="Ondertitel 2"/>
          <p:cNvSpPr>
            <a:spLocks noGrp="1"/>
          </p:cNvSpPr>
          <p:nvPr>
            <p:ph type="subTitle" idx="1"/>
          </p:nvPr>
        </p:nvSpPr>
        <p:spPr/>
        <p:txBody>
          <a:bodyPr/>
          <a:lstStyle/>
          <a:p>
            <a:r>
              <a:rPr lang="nl-BE" dirty="0"/>
              <a:t>III</a:t>
            </a:r>
          </a:p>
        </p:txBody>
      </p:sp>
    </p:spTree>
    <p:extLst>
      <p:ext uri="{BB962C8B-B14F-4D97-AF65-F5344CB8AC3E}">
        <p14:creationId xmlns:p14="http://schemas.microsoft.com/office/powerpoint/2010/main" val="645010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idx="1"/>
          </p:nvPr>
        </p:nvSpPr>
        <p:spPr>
          <a:xfrm>
            <a:off x="446856" y="1124744"/>
            <a:ext cx="8229600" cy="5001419"/>
          </a:xfrm>
        </p:spPr>
        <p:txBody>
          <a:bodyPr>
            <a:normAutofit fontScale="40000" lnSpcReduction="20000"/>
          </a:bodyPr>
          <a:lstStyle/>
          <a:p>
            <a:pPr marL="514350" indent="-514350">
              <a:buFont typeface="+mj-lt"/>
              <a:buAutoNum type="romanUcPeriod" startAt="3"/>
            </a:pPr>
            <a:r>
              <a:rPr lang="nl-BE" sz="5000" dirty="0"/>
              <a:t>Algemeen: Bestaande wettelijke regeling over het kappen van bomen </a:t>
            </a:r>
          </a:p>
          <a:p>
            <a:pPr lvl="1"/>
            <a:r>
              <a:rPr lang="nl-BE" sz="3500" dirty="0">
                <a:solidFill>
                  <a:schemeClr val="tx1"/>
                </a:solidFill>
              </a:rPr>
              <a:t>Grondslag: Bosdecreet en de VCRO</a:t>
            </a:r>
          </a:p>
          <a:p>
            <a:pPr lvl="2"/>
            <a:r>
              <a:rPr lang="nl-BE" sz="2500" dirty="0">
                <a:solidFill>
                  <a:schemeClr val="tx1"/>
                </a:solidFill>
              </a:rPr>
              <a:t>In bepaalde gevallen ook toepassing maken van het Natuurdecreet (vb. bomen in VEN-gebied, …)</a:t>
            </a:r>
          </a:p>
          <a:p>
            <a:pPr lvl="1"/>
            <a:r>
              <a:rPr lang="nl-BE" sz="3500" dirty="0">
                <a:solidFill>
                  <a:schemeClr val="tx1"/>
                </a:solidFill>
              </a:rPr>
              <a:t>Definitie van een bos is bepaald in artikel 3 Bosdecreet</a:t>
            </a:r>
          </a:p>
          <a:p>
            <a:pPr lvl="2"/>
            <a:r>
              <a:rPr lang="nl-BE" sz="2500" i="1" dirty="0"/>
              <a:t>§ 1. Onder de voorschriften van dit decreet vallen: de bossen, zijnde grondoppervlakten waarvan de bomen en de houtachtige struikvegetaties het belangrijkste bestanddeel uitmaken, waartoe een eigen fauna en flora behoren en die één of meer functies vervullen.</a:t>
            </a:r>
            <a:br>
              <a:rPr lang="nl-BE" sz="2500" i="1" dirty="0"/>
            </a:br>
            <a:r>
              <a:rPr lang="nl-BE" sz="2500" i="1" dirty="0"/>
              <a:t>§ 2. Onder de voorschriften van dit decreet vallen eveneens:</a:t>
            </a:r>
            <a:br>
              <a:rPr lang="nl-BE" sz="2500" i="1" dirty="0"/>
            </a:br>
            <a:r>
              <a:rPr lang="nl-BE" sz="2500" i="1" dirty="0"/>
              <a:t>1. de kaalvlakten, voorheen met bos bezet, die tot het bos blijven behoren;</a:t>
            </a:r>
            <a:br>
              <a:rPr lang="nl-BE" sz="2500" i="1" dirty="0"/>
            </a:br>
            <a:r>
              <a:rPr lang="nl-BE" sz="2500" i="1" dirty="0"/>
              <a:t>2. niet-beboste oppervlakten die nodig zijn voor het behoud van het bos, zoals de boswegen, de brandwegen, de aanpalende of binnen het bos gelegen stapelplaatsen, dienstterreinen en ambtswoningen;</a:t>
            </a:r>
            <a:br>
              <a:rPr lang="nl-BE" sz="2500" i="1" dirty="0"/>
            </a:br>
            <a:r>
              <a:rPr lang="nl-BE" sz="2500" i="1" dirty="0"/>
              <a:t>3. bestendig bosvrije oppervlakten of stroken en recreatieve uitrustingen binnen het bos;</a:t>
            </a:r>
            <a:br>
              <a:rPr lang="nl-BE" sz="2500" i="1" dirty="0"/>
            </a:br>
            <a:r>
              <a:rPr lang="nl-BE" sz="2500" i="1" dirty="0"/>
              <a:t>4. de aanplantingen die hoofdzakelijk bestemd zijn voor de houtvoortbrengst, onder meer die van populier en wilg, uitgezonderd de korte-omloop-houtteelt waarvan de aanplant plaatsgevonden heeft op gronden die op dat ogenblik gelegen zijn buiten de ruimtelijk kwetsbare gebieden zoals bepaald in artikel 1.1.2, 10°, van de Vlaamse Codex Ruimtelijke Ordening;</a:t>
            </a:r>
            <a:br>
              <a:rPr lang="nl-BE" sz="2500" i="1" dirty="0"/>
            </a:br>
            <a:r>
              <a:rPr lang="nl-BE" sz="2500" i="1" dirty="0"/>
              <a:t>5. de grienden.</a:t>
            </a:r>
            <a:br>
              <a:rPr lang="nl-BE" sz="2500" i="1" dirty="0"/>
            </a:br>
            <a:r>
              <a:rPr lang="nl-BE" sz="2500" i="1" dirty="0"/>
              <a:t>§ 3. Onder de voorschriften van dit decreet vallen </a:t>
            </a:r>
            <a:r>
              <a:rPr lang="nl-BE" sz="2500" i="1" u="sng" dirty="0"/>
              <a:t>niet</a:t>
            </a:r>
            <a:r>
              <a:rPr lang="nl-BE" sz="2500" i="1" dirty="0"/>
              <a:t>:</a:t>
            </a:r>
            <a:br>
              <a:rPr lang="nl-BE" sz="2500" i="1" dirty="0"/>
            </a:br>
            <a:r>
              <a:rPr lang="nl-BE" sz="2500" i="1" dirty="0"/>
              <a:t>1. de fruitboomgaarden en fruitaanplantingen;</a:t>
            </a:r>
            <a:br>
              <a:rPr lang="nl-BE" sz="2500" i="1" dirty="0"/>
            </a:br>
            <a:r>
              <a:rPr lang="nl-BE" sz="2500" i="1" dirty="0"/>
              <a:t>2. </a:t>
            </a:r>
            <a:r>
              <a:rPr lang="nl-BE" sz="2500" i="1" u="sng" dirty="0"/>
              <a:t>de tuinen, plantsoenen en parken</a:t>
            </a:r>
            <a:r>
              <a:rPr lang="nl-BE" sz="2500" i="1" dirty="0"/>
              <a:t>;</a:t>
            </a:r>
            <a:br>
              <a:rPr lang="nl-BE" sz="2500" i="1" dirty="0"/>
            </a:br>
            <a:r>
              <a:rPr lang="nl-BE" sz="2500" i="1" dirty="0"/>
              <a:t>3. de lijnbeplantingen en houtkanten, onder meer langs wegen, rivieren en kanalen;</a:t>
            </a:r>
            <a:br>
              <a:rPr lang="nl-BE" sz="2500" i="1" dirty="0"/>
            </a:br>
            <a:r>
              <a:rPr lang="nl-BE" sz="2500" i="1" dirty="0"/>
              <a:t>4. de boom- en sierstruikkwekerijen en arboreta die buiten het bos zijn gelegen;</a:t>
            </a:r>
            <a:br>
              <a:rPr lang="nl-BE" sz="2500" i="1" dirty="0"/>
            </a:br>
            <a:r>
              <a:rPr lang="nl-BE" sz="2500" i="1" dirty="0"/>
              <a:t>5. de sierbeplantingen;</a:t>
            </a:r>
            <a:br>
              <a:rPr lang="nl-BE" sz="2500" i="1" dirty="0"/>
            </a:br>
            <a:r>
              <a:rPr lang="nl-BE" sz="2500" i="1" dirty="0"/>
              <a:t>6. de aanplantingen met naaldbomen die uitsluitend bestemd zijn voor de verkoop als kerstboom. Een aanplanting wordt geacht niet langer aan deze voorwaarde te voldoen wanneer de gemiddelde hoogte van het bestand 4 meter heeft bereikt;</a:t>
            </a:r>
            <a:br>
              <a:rPr lang="nl-BE" sz="2500" i="1" dirty="0"/>
            </a:br>
            <a:r>
              <a:rPr lang="nl-BE" sz="2500" i="1" dirty="0"/>
              <a:t>7. alle tijdelijke aanplantingen met houtachtige gewassen in uitvoering van de verordeningen van de Europese Gemeenschap voor wat betreft het uit produktie nemen van bouwland.</a:t>
            </a:r>
            <a:br>
              <a:rPr lang="nl-BE" sz="2500" i="1" dirty="0"/>
            </a:br>
            <a:r>
              <a:rPr lang="nl-BE" sz="2500" i="1" dirty="0"/>
              <a:t>8. de wissenteelt waarvan de bovengrondse massa periodiek tot maximaal drie jaar na de aanplanting of na de vorige oogst, in zijn totaliteit wordt geoogst. </a:t>
            </a:r>
            <a:br>
              <a:rPr lang="nl-BE" sz="2500" i="1" dirty="0"/>
            </a:br>
            <a:r>
              <a:rPr lang="nl-BE" sz="2500" i="1" dirty="0"/>
              <a:t>9° systemen voor grondgebruik waarbij de teelt van bomen wordt gecombineerd met landbouw op dezelfde grond, toegepast op een perceel landbouwgrond als vermeld in artikel 2, 12°, van het decreet van 22 december 2006 houdende inrichting van een gemeenschappelijke identificatie van landbouwer, exploitatie en landbouwgrond in het kader van het meststoffenbeleid en het landbouwbeleid en waarvan de aanmelding via de verzamelaanvraag en het aanplanten van de bomen gebeurde na het inwerking treden van het decreet van 20 april 2012 houdende diverse bepalingen inzake leefmilieu en natuur</a:t>
            </a:r>
          </a:p>
          <a:p>
            <a:pPr lvl="1"/>
            <a:r>
              <a:rPr lang="nl-BE" sz="3500" dirty="0">
                <a:solidFill>
                  <a:schemeClr val="tx1"/>
                </a:solidFill>
              </a:rPr>
              <a:t>Onderscheid tussen het kappen van bomen in een bos en het kappen van hoogstammige bomen, niet gelegen in een bos</a:t>
            </a:r>
          </a:p>
        </p:txBody>
      </p:sp>
      <p:sp>
        <p:nvSpPr>
          <p:cNvPr id="7" name="Tijdelijke aanduiding voor dianummer 6"/>
          <p:cNvSpPr>
            <a:spLocks noGrp="1"/>
          </p:cNvSpPr>
          <p:nvPr>
            <p:ph type="sldNum" sz="quarter" idx="12"/>
          </p:nvPr>
        </p:nvSpPr>
        <p:spPr/>
        <p:txBody>
          <a:bodyPr/>
          <a:lstStyle/>
          <a:p>
            <a:fld id="{30EC5EF0-EB53-4129-9965-E5E97D9D5CB5}" type="slidenum">
              <a:rPr lang="nl-BE" smtClean="0"/>
              <a:pPr/>
              <a:t>13</a:t>
            </a:fld>
            <a:endParaRPr lang="nl-BE" dirty="0"/>
          </a:p>
        </p:txBody>
      </p:sp>
    </p:spTree>
    <p:extLst>
      <p:ext uri="{BB962C8B-B14F-4D97-AF65-F5344CB8AC3E}">
        <p14:creationId xmlns:p14="http://schemas.microsoft.com/office/powerpoint/2010/main" val="2562886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idx="1"/>
          </p:nvPr>
        </p:nvSpPr>
        <p:spPr>
          <a:xfrm>
            <a:off x="446856" y="1600200"/>
            <a:ext cx="8229600" cy="4525963"/>
          </a:xfrm>
        </p:spPr>
        <p:txBody>
          <a:bodyPr>
            <a:normAutofit fontScale="62500" lnSpcReduction="20000"/>
          </a:bodyPr>
          <a:lstStyle/>
          <a:p>
            <a:pPr marL="514350" indent="-514350">
              <a:buFont typeface="+mj-lt"/>
              <a:buAutoNum type="romanUcPeriod" startAt="3"/>
            </a:pPr>
            <a:r>
              <a:rPr lang="nl-BE" sz="3200" dirty="0"/>
              <a:t>Kappen van bomen in een bos</a:t>
            </a:r>
          </a:p>
          <a:p>
            <a:pPr lvl="1"/>
            <a:r>
              <a:rPr lang="nl-BE" sz="2600" dirty="0">
                <a:solidFill>
                  <a:schemeClr val="tx1"/>
                </a:solidFill>
              </a:rPr>
              <a:t>Kappen van bomen in een bos dat bos blijft -&gt; enkel toepassing Bosdecreet (art. 81):  nood aan een kapmachtiging van ANB behalve voor:</a:t>
            </a:r>
          </a:p>
          <a:p>
            <a:pPr lvl="2"/>
            <a:r>
              <a:rPr lang="nl-BE" sz="2300" dirty="0">
                <a:solidFill>
                  <a:schemeClr val="tx1"/>
                </a:solidFill>
              </a:rPr>
              <a:t>Kappingen opgenomen in een goedgekeurd beheersplan</a:t>
            </a:r>
          </a:p>
          <a:p>
            <a:pPr lvl="2"/>
            <a:r>
              <a:rPr lang="nl-BE" sz="2300" dirty="0">
                <a:solidFill>
                  <a:schemeClr val="tx1"/>
                </a:solidFill>
              </a:rPr>
              <a:t>Kappingen om sanitaire redenen (aantasting door ziekte voorkomen) -&gt; vooraf melden en voorstel tot herstel doorgeven aan ANB)</a:t>
            </a:r>
          </a:p>
          <a:p>
            <a:pPr lvl="2"/>
            <a:r>
              <a:rPr lang="nl-BE" sz="2300" dirty="0">
                <a:solidFill>
                  <a:schemeClr val="tx1"/>
                </a:solidFill>
              </a:rPr>
              <a:t>Kappingen om veiligheidsredenen -&gt; melden binnen 24 u en voorstel tot herstel aan ANB</a:t>
            </a:r>
          </a:p>
          <a:p>
            <a:pPr lvl="1"/>
            <a:r>
              <a:rPr lang="nl-BE" sz="2600" dirty="0">
                <a:solidFill>
                  <a:schemeClr val="tx1"/>
                </a:solidFill>
              </a:rPr>
              <a:t>Kappen in een bos waarbij het gebruik van de grond verandert (= ontbossing) </a:t>
            </a:r>
          </a:p>
          <a:p>
            <a:pPr lvl="2"/>
            <a:r>
              <a:rPr lang="nl-BE" sz="2300" dirty="0">
                <a:solidFill>
                  <a:schemeClr val="tx1"/>
                </a:solidFill>
              </a:rPr>
              <a:t>Stap 1: Bosdecreet (art. 90bis): ontheffing ontbossingsverbod bekomen bij Minister van Omgeving behalve: </a:t>
            </a:r>
          </a:p>
          <a:p>
            <a:pPr lvl="3"/>
            <a:r>
              <a:rPr lang="nl-BE" sz="1900" dirty="0">
                <a:solidFill>
                  <a:schemeClr val="tx1"/>
                </a:solidFill>
              </a:rPr>
              <a:t>Voor een bos gelegen in woongebied of industriegebied</a:t>
            </a:r>
          </a:p>
          <a:p>
            <a:pPr lvl="3"/>
            <a:r>
              <a:rPr lang="nl-BE" sz="1900" dirty="0">
                <a:solidFill>
                  <a:schemeClr val="tx1"/>
                </a:solidFill>
              </a:rPr>
              <a:t>Voor handelingen van algemeen belang (art. 4.1.1., 5° en art. 4.4.7.§2 VCRO)</a:t>
            </a:r>
          </a:p>
          <a:p>
            <a:pPr lvl="3"/>
            <a:r>
              <a:rPr lang="nl-BE" sz="1900" dirty="0">
                <a:solidFill>
                  <a:schemeClr val="tx1"/>
                </a:solidFill>
              </a:rPr>
              <a:t>Voor de realisatie van de natuurdoelen waarbij de ontbossing moet opgenomen zijn in het goedgekeurde natuurbeheerplan</a:t>
            </a:r>
          </a:p>
          <a:p>
            <a:pPr lvl="3"/>
            <a:r>
              <a:rPr lang="nl-BE" sz="1900" dirty="0">
                <a:solidFill>
                  <a:schemeClr val="tx1"/>
                </a:solidFill>
              </a:rPr>
              <a:t>Voor een perceel gelegen in een vergunde verkaveling </a:t>
            </a:r>
          </a:p>
          <a:p>
            <a:pPr lvl="2"/>
            <a:r>
              <a:rPr lang="nl-BE" sz="2300" dirty="0">
                <a:solidFill>
                  <a:schemeClr val="tx1"/>
                </a:solidFill>
              </a:rPr>
              <a:t>Stap 2 : VCRO: Omgevingsvergunningsplicht tot ontbossing (met boscompensatie)</a:t>
            </a:r>
          </a:p>
          <a:p>
            <a:pPr lvl="3"/>
            <a:r>
              <a:rPr lang="nl-BE" sz="1900" dirty="0">
                <a:solidFill>
                  <a:schemeClr val="tx1"/>
                </a:solidFill>
              </a:rPr>
              <a:t>Artikel 4.2.1, 2° VCRO : </a:t>
            </a:r>
            <a:br>
              <a:rPr lang="nl-BE" sz="1900" dirty="0">
                <a:solidFill>
                  <a:schemeClr val="tx1"/>
                </a:solidFill>
              </a:rPr>
            </a:br>
            <a:r>
              <a:rPr lang="nl-BE" sz="1900" i="1" dirty="0">
                <a:solidFill>
                  <a:schemeClr val="tx1"/>
                </a:solidFill>
              </a:rPr>
              <a:t>“</a:t>
            </a:r>
            <a:r>
              <a:rPr lang="nl-BE" sz="1900" i="1" dirty="0"/>
              <a:t>Niemand mag zonder voorafgaande stedenbouwkundige vergunning:</a:t>
            </a:r>
            <a:br>
              <a:rPr lang="nl-BE" sz="1900" i="1" dirty="0"/>
            </a:br>
            <a:r>
              <a:rPr lang="nl-BE" sz="1900" i="1" dirty="0"/>
              <a:t>…</a:t>
            </a:r>
            <a:br>
              <a:rPr lang="nl-BE" sz="1900" i="1" dirty="0"/>
            </a:br>
            <a:r>
              <a:rPr lang="nl-BE" sz="1900" i="1" dirty="0"/>
              <a:t>2° met bomen begroeide oppervlakten, vermeld in artikel 3, § 1 en § 2, van het bosdecreet van 13 juni 1990 ontbossen, zoals vermeld in artikel 4, 15°, van dat decreet</a:t>
            </a:r>
            <a:r>
              <a:rPr lang="nl-BE" sz="1900" dirty="0"/>
              <a:t>;”</a:t>
            </a:r>
            <a:br>
              <a:rPr lang="nl-BE" dirty="0"/>
            </a:br>
            <a:endParaRPr lang="nl-BE" dirty="0">
              <a:solidFill>
                <a:schemeClr val="tx1"/>
              </a:solidFill>
            </a:endParaRPr>
          </a:p>
        </p:txBody>
      </p:sp>
      <p:sp>
        <p:nvSpPr>
          <p:cNvPr id="7" name="Tijdelijke aanduiding voor dianummer 6"/>
          <p:cNvSpPr>
            <a:spLocks noGrp="1"/>
          </p:cNvSpPr>
          <p:nvPr>
            <p:ph type="sldNum" sz="quarter" idx="12"/>
          </p:nvPr>
        </p:nvSpPr>
        <p:spPr/>
        <p:txBody>
          <a:bodyPr/>
          <a:lstStyle/>
          <a:p>
            <a:fld id="{30EC5EF0-EB53-4129-9965-E5E97D9D5CB5}" type="slidenum">
              <a:rPr lang="nl-BE" smtClean="0"/>
              <a:pPr/>
              <a:t>14</a:t>
            </a:fld>
            <a:endParaRPr lang="nl-BE" dirty="0"/>
          </a:p>
        </p:txBody>
      </p:sp>
    </p:spTree>
    <p:extLst>
      <p:ext uri="{BB962C8B-B14F-4D97-AF65-F5344CB8AC3E}">
        <p14:creationId xmlns:p14="http://schemas.microsoft.com/office/powerpoint/2010/main" val="52330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idx="1"/>
          </p:nvPr>
        </p:nvSpPr>
        <p:spPr>
          <a:xfrm>
            <a:off x="446856" y="1600200"/>
            <a:ext cx="8229600" cy="4525963"/>
          </a:xfrm>
        </p:spPr>
        <p:txBody>
          <a:bodyPr>
            <a:normAutofit/>
          </a:bodyPr>
          <a:lstStyle/>
          <a:p>
            <a:pPr marL="514350" indent="-514350">
              <a:buFont typeface="+mj-lt"/>
              <a:buAutoNum type="romanUcPeriod" startAt="3"/>
            </a:pPr>
            <a:r>
              <a:rPr lang="nl-BE" sz="2200" dirty="0"/>
              <a:t>Kappen van hoogstammige bomen, niet gelegen in een bos </a:t>
            </a:r>
          </a:p>
          <a:p>
            <a:pPr lvl="1"/>
            <a:r>
              <a:rPr lang="nl-BE" sz="1900" dirty="0">
                <a:solidFill>
                  <a:schemeClr val="tx1"/>
                </a:solidFill>
              </a:rPr>
              <a:t>VCRO: Omgevingsvergunningsplicht voor het kappen van hoogstammige bomen</a:t>
            </a:r>
          </a:p>
          <a:p>
            <a:pPr lvl="1"/>
            <a:r>
              <a:rPr lang="nl-BE" sz="1900" dirty="0">
                <a:solidFill>
                  <a:schemeClr val="tx1"/>
                </a:solidFill>
              </a:rPr>
              <a:t>Artikel 4.2.1, 3° VCRO </a:t>
            </a:r>
            <a:br>
              <a:rPr lang="nl-BE" sz="1900" dirty="0">
                <a:solidFill>
                  <a:schemeClr val="tx1"/>
                </a:solidFill>
              </a:rPr>
            </a:br>
            <a:r>
              <a:rPr lang="nl-BE" sz="1900" dirty="0">
                <a:solidFill>
                  <a:schemeClr val="tx1"/>
                </a:solidFill>
              </a:rPr>
              <a:t>“</a:t>
            </a:r>
            <a:r>
              <a:rPr lang="nl-BE" sz="1900" i="1" dirty="0"/>
              <a:t>Niemand mag zonder voorafgaande stedenbouwkundige vergunning:</a:t>
            </a:r>
            <a:br>
              <a:rPr lang="nl-BE" sz="1900" i="1" dirty="0"/>
            </a:br>
            <a:r>
              <a:rPr lang="nl-BE" sz="1900" i="1" dirty="0"/>
              <a:t>…</a:t>
            </a:r>
            <a:br>
              <a:rPr lang="nl-BE" sz="1900" i="1" dirty="0"/>
            </a:br>
            <a:r>
              <a:rPr lang="nl-BE" sz="1900" i="1" dirty="0"/>
              <a:t>3° bomen die op een hoogte van één meter boven het maaiveld een stamomtrek van één meter hebben, en geen deel uitmaken van de oppervlakten, vermeld in 2°, vellen;”</a:t>
            </a:r>
          </a:p>
          <a:p>
            <a:pPr lvl="1"/>
            <a:r>
              <a:rPr lang="nl-BE" sz="1900" dirty="0">
                <a:solidFill>
                  <a:schemeClr val="tx1"/>
                </a:solidFill>
              </a:rPr>
              <a:t>MAAR : </a:t>
            </a:r>
          </a:p>
          <a:p>
            <a:pPr lvl="2"/>
            <a:r>
              <a:rPr lang="nl-BE" sz="1700" dirty="0">
                <a:solidFill>
                  <a:schemeClr val="tx1"/>
                </a:solidFill>
              </a:rPr>
              <a:t>Vrijstellingsbesluit - bomen binnen 15 meter van de woning in woongebied, industriegebied of agrarisch gebied</a:t>
            </a:r>
          </a:p>
          <a:p>
            <a:pPr lvl="2"/>
            <a:r>
              <a:rPr lang="nl-BE" sz="1700" dirty="0">
                <a:solidFill>
                  <a:schemeClr val="tx1"/>
                </a:solidFill>
              </a:rPr>
              <a:t>Lokale reglementen </a:t>
            </a:r>
            <a:br>
              <a:rPr lang="nl-BE" dirty="0"/>
            </a:br>
            <a:endParaRPr lang="nl-BE" dirty="0">
              <a:solidFill>
                <a:schemeClr val="tx1"/>
              </a:solidFill>
            </a:endParaRPr>
          </a:p>
        </p:txBody>
      </p:sp>
      <p:sp>
        <p:nvSpPr>
          <p:cNvPr id="7" name="Tijdelijke aanduiding voor dianummer 6"/>
          <p:cNvSpPr>
            <a:spLocks noGrp="1"/>
          </p:cNvSpPr>
          <p:nvPr>
            <p:ph type="sldNum" sz="quarter" idx="12"/>
          </p:nvPr>
        </p:nvSpPr>
        <p:spPr/>
        <p:txBody>
          <a:bodyPr/>
          <a:lstStyle/>
          <a:p>
            <a:fld id="{30EC5EF0-EB53-4129-9965-E5E97D9D5CB5}" type="slidenum">
              <a:rPr lang="nl-BE" smtClean="0"/>
              <a:pPr/>
              <a:t>15</a:t>
            </a:fld>
            <a:endParaRPr lang="nl-BE" dirty="0"/>
          </a:p>
        </p:txBody>
      </p:sp>
    </p:spTree>
    <p:extLst>
      <p:ext uri="{BB962C8B-B14F-4D97-AF65-F5344CB8AC3E}">
        <p14:creationId xmlns:p14="http://schemas.microsoft.com/office/powerpoint/2010/main" val="3316682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idx="1"/>
          </p:nvPr>
        </p:nvSpPr>
        <p:spPr>
          <a:xfrm>
            <a:off x="446856" y="1600200"/>
            <a:ext cx="8229600" cy="4525963"/>
          </a:xfrm>
        </p:spPr>
        <p:txBody>
          <a:bodyPr>
            <a:normAutofit/>
          </a:bodyPr>
          <a:lstStyle/>
          <a:p>
            <a:pPr marL="514350" indent="-514350">
              <a:buFont typeface="+mj-lt"/>
              <a:buAutoNum type="romanUcPeriod" startAt="3"/>
            </a:pPr>
            <a:r>
              <a:rPr lang="nl-BE" sz="2000" dirty="0"/>
              <a:t>MKWB: doelstelling  </a:t>
            </a:r>
          </a:p>
          <a:p>
            <a:pPr lvl="1"/>
            <a:r>
              <a:rPr lang="nl-BE" sz="1800" dirty="0">
                <a:solidFill>
                  <a:schemeClr val="tx1"/>
                </a:solidFill>
              </a:rPr>
              <a:t>De regeling omtrent de MKWB maakt deel uit van het ‘</a:t>
            </a:r>
            <a:r>
              <a:rPr lang="nl-BE" sz="1800" i="1" dirty="0">
                <a:solidFill>
                  <a:schemeClr val="tx1"/>
                </a:solidFill>
              </a:rPr>
              <a:t>plan van aanpak ruimtelijk bedreigde bossen</a:t>
            </a:r>
            <a:r>
              <a:rPr lang="nl-BE" sz="1800" dirty="0">
                <a:solidFill>
                  <a:schemeClr val="tx1"/>
                </a:solidFill>
              </a:rPr>
              <a:t>’ dat door de Vlaamse Regering werd goedgekeurd op 31 januari 2014 en dat daarnaast o.a. het volgende bevat:</a:t>
            </a:r>
          </a:p>
          <a:p>
            <a:pPr lvl="2"/>
            <a:r>
              <a:rPr lang="nl-BE" sz="1600" dirty="0">
                <a:solidFill>
                  <a:schemeClr val="tx1"/>
                </a:solidFill>
              </a:rPr>
              <a:t>Aanpassing compensatieverplichting (2014)</a:t>
            </a:r>
          </a:p>
          <a:p>
            <a:pPr lvl="2"/>
            <a:r>
              <a:rPr lang="nl-BE" sz="1600" dirty="0">
                <a:solidFill>
                  <a:schemeClr val="tx1"/>
                </a:solidFill>
              </a:rPr>
              <a:t>Omzendbrief aan de openbare besturen - aanreiken van een toetsingskader zodat lokale besturen zelf grondige afweging kunnen maken of een bos al dan niet gekapt kan worden.</a:t>
            </a:r>
          </a:p>
          <a:p>
            <a:pPr lvl="1"/>
            <a:r>
              <a:rPr lang="nl-BE" sz="1800" dirty="0">
                <a:solidFill>
                  <a:schemeClr val="tx1"/>
                </a:solidFill>
              </a:rPr>
              <a:t>Doel: bescherming van bossen buiten de groene bestemmingen (‘zonevreemde bossen’) - verstrengde procedure alvorens tot ontbossing over te gaan.</a:t>
            </a:r>
          </a:p>
          <a:p>
            <a:pPr marL="457200" lvl="1" indent="0">
              <a:buNone/>
            </a:pPr>
            <a:br>
              <a:rPr lang="nl-BE" dirty="0"/>
            </a:br>
            <a:endParaRPr lang="nl-BE" dirty="0">
              <a:solidFill>
                <a:schemeClr val="tx1"/>
              </a:solidFill>
            </a:endParaRPr>
          </a:p>
        </p:txBody>
      </p:sp>
      <p:sp>
        <p:nvSpPr>
          <p:cNvPr id="7" name="Tijdelijke aanduiding voor dianummer 6"/>
          <p:cNvSpPr>
            <a:spLocks noGrp="1"/>
          </p:cNvSpPr>
          <p:nvPr>
            <p:ph type="sldNum" sz="quarter" idx="12"/>
          </p:nvPr>
        </p:nvSpPr>
        <p:spPr/>
        <p:txBody>
          <a:bodyPr/>
          <a:lstStyle/>
          <a:p>
            <a:fld id="{30EC5EF0-EB53-4129-9965-E5E97D9D5CB5}" type="slidenum">
              <a:rPr lang="nl-BE" smtClean="0"/>
              <a:pPr/>
              <a:t>16</a:t>
            </a:fld>
            <a:endParaRPr lang="nl-BE" dirty="0"/>
          </a:p>
        </p:txBody>
      </p:sp>
    </p:spTree>
    <p:extLst>
      <p:ext uri="{BB962C8B-B14F-4D97-AF65-F5344CB8AC3E}">
        <p14:creationId xmlns:p14="http://schemas.microsoft.com/office/powerpoint/2010/main" val="3648463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idx="1"/>
          </p:nvPr>
        </p:nvSpPr>
        <p:spPr>
          <a:xfrm>
            <a:off x="446856" y="1124744"/>
            <a:ext cx="8229600" cy="5001419"/>
          </a:xfrm>
        </p:spPr>
        <p:txBody>
          <a:bodyPr>
            <a:normAutofit fontScale="32500" lnSpcReduction="20000"/>
          </a:bodyPr>
          <a:lstStyle/>
          <a:p>
            <a:pPr marL="514350" indent="-514350">
              <a:buFont typeface="+mj-lt"/>
              <a:buAutoNum type="romanUcPeriod" startAt="3"/>
            </a:pPr>
            <a:r>
              <a:rPr lang="nl-BE" sz="6200" dirty="0"/>
              <a:t>MKWB : wettelijke regeling </a:t>
            </a:r>
          </a:p>
          <a:p>
            <a:pPr lvl="1"/>
            <a:r>
              <a:rPr lang="nl-BE" sz="4300" dirty="0">
                <a:solidFill>
                  <a:schemeClr val="tx1"/>
                </a:solidFill>
              </a:rPr>
              <a:t>Bosdecreet : artikel 90 ter</a:t>
            </a:r>
          </a:p>
          <a:p>
            <a:pPr lvl="2"/>
            <a:r>
              <a:rPr lang="nl-BE" sz="2800" dirty="0">
                <a:solidFill>
                  <a:schemeClr val="tx1"/>
                </a:solidFill>
              </a:rPr>
              <a:t>§1 bevat de opdracht van de Vlaamse Regering die een kaart moet opmaken op basis van een multicriteria-analyse, rekening houdend met het beslist beleid</a:t>
            </a:r>
            <a:br>
              <a:rPr lang="nl-BE" sz="2800" dirty="0">
                <a:solidFill>
                  <a:schemeClr val="tx1"/>
                </a:solidFill>
              </a:rPr>
            </a:br>
            <a:br>
              <a:rPr lang="nl-BE" sz="2800" dirty="0">
                <a:solidFill>
                  <a:schemeClr val="tx1"/>
                </a:solidFill>
              </a:rPr>
            </a:br>
            <a:r>
              <a:rPr lang="nl-BE" sz="2800" dirty="0">
                <a:solidFill>
                  <a:schemeClr val="tx1"/>
                </a:solidFill>
              </a:rPr>
              <a:t>“</a:t>
            </a:r>
            <a:r>
              <a:rPr lang="nl-BE" sz="2800" i="1" dirty="0"/>
              <a:t>De Vlaamse Regering is belast met het opmaken van een kaart op perceelsniveau van de meest kwetsbare waardevolle bossen, niet gelegen in een zone sorterend binnen de categorie van gebiedsaanduiding "bos", "parkgebied" of "reservaat en natuur", zoals aangewezen op de plannen van aanleg of ruimtelijke uitvoeringsplannen.</a:t>
            </a:r>
            <a:br>
              <a:rPr lang="nl-BE" sz="2800" i="1" dirty="0"/>
            </a:br>
            <a:r>
              <a:rPr lang="nl-BE" sz="2800" i="1" dirty="0"/>
              <a:t>De meest kwetsbare waardevolle bossen worden geïdentificeerd aan de hand van een multicriteria-analyse op basis van de volgende criteria:</a:t>
            </a:r>
            <a:br>
              <a:rPr lang="nl-BE" sz="2800" i="1" dirty="0"/>
            </a:br>
            <a:r>
              <a:rPr lang="nl-BE" sz="2800" i="1" dirty="0"/>
              <a:t>1° oppervlakte;</a:t>
            </a:r>
            <a:br>
              <a:rPr lang="nl-BE" sz="2800" i="1" dirty="0"/>
            </a:br>
            <a:r>
              <a:rPr lang="nl-BE" sz="2800" i="1" dirty="0"/>
              <a:t>2° biologische waarde;</a:t>
            </a:r>
            <a:br>
              <a:rPr lang="nl-BE" sz="2800" i="1" dirty="0"/>
            </a:br>
            <a:r>
              <a:rPr lang="nl-BE" sz="2800" i="1" dirty="0"/>
              <a:t>3° historiek van het bos;</a:t>
            </a:r>
            <a:br>
              <a:rPr lang="nl-BE" sz="2800" i="1" dirty="0"/>
            </a:br>
            <a:r>
              <a:rPr lang="nl-BE" sz="2800" i="1" dirty="0"/>
              <a:t>4° ligging ten opzichte van ruimtelijke structuren inzake bos en natuur;</a:t>
            </a:r>
            <a:br>
              <a:rPr lang="nl-BE" sz="2800" i="1" dirty="0"/>
            </a:br>
            <a:r>
              <a:rPr lang="nl-BE" sz="2800" i="1" dirty="0"/>
              <a:t>5° weging ten opzichte van de basiskaart van de inventaris van potentieel waardevolle bossen in Vlaanderen, uitgevoerd door het Instituut voor Natuur- en Bosonderzoek.</a:t>
            </a:r>
            <a:br>
              <a:rPr lang="nl-BE" sz="2800" i="1" dirty="0"/>
            </a:br>
            <a:r>
              <a:rPr lang="nl-BE" sz="2800" i="1" dirty="0"/>
              <a:t>Bossen waarvoor de gehele of gedeeltelijke ontbossing reeds beleidsmatig werd beslist door middel van definitief van kracht zijnde en niet vervallen beslissingen, genomen voor 18 december 2015, worden niet opgenomen op de kaart van de meest kwetsbare waardevolle bossen.”</a:t>
            </a:r>
            <a:endParaRPr lang="nl-BE" sz="2800" i="1" dirty="0">
              <a:solidFill>
                <a:schemeClr val="tx1"/>
              </a:solidFill>
            </a:endParaRPr>
          </a:p>
          <a:p>
            <a:pPr lvl="2"/>
            <a:r>
              <a:rPr lang="nl-BE" sz="2800" dirty="0">
                <a:solidFill>
                  <a:schemeClr val="tx1"/>
                </a:solidFill>
              </a:rPr>
              <a:t>§2-§5 bevat de procedure tot vaststelling van de kaart</a:t>
            </a:r>
          </a:p>
          <a:p>
            <a:pPr lvl="2"/>
            <a:r>
              <a:rPr lang="nl-BE" sz="2800" dirty="0">
                <a:solidFill>
                  <a:schemeClr val="tx1"/>
                </a:solidFill>
              </a:rPr>
              <a:t>§6-§7 bevat het principieel ontbossingsverbod met afwijkingsregeling </a:t>
            </a:r>
            <a:br>
              <a:rPr lang="nl-BE" sz="2800" dirty="0">
                <a:solidFill>
                  <a:schemeClr val="tx1"/>
                </a:solidFill>
              </a:rPr>
            </a:br>
            <a:br>
              <a:rPr lang="nl-BE" sz="2800" dirty="0">
                <a:solidFill>
                  <a:schemeClr val="tx1"/>
                </a:solidFill>
              </a:rPr>
            </a:br>
            <a:r>
              <a:rPr lang="nl-BE" sz="2800" i="1" dirty="0"/>
              <a:t>In afwijking van artikel 90bis is ontbossing van de meest kwetsbare waardevolle bossen die voorlopig of definitief zijn vastgesteld overeenkomstig paragraaf 2 of 5 verboden.</a:t>
            </a:r>
            <a:br>
              <a:rPr lang="nl-BE" sz="2800" i="1" dirty="0"/>
            </a:br>
            <a:br>
              <a:rPr lang="nl-BE" sz="2800" i="1" dirty="0"/>
            </a:br>
            <a:r>
              <a:rPr lang="nl-BE" sz="2800" i="1" dirty="0"/>
              <a:t>In afwijking van paragraaf 6 kan een vergunning voor de gehele of gedeeltelijke ontbossing van de meest kwetsbare waardevolle bossen, zoals aangeduid op de kaart bedoeld in paragraaf 2 of 5, enkel verleend worden na voorafgaand besluit van de Vlaamse Regering, ongeacht de bestemming op de plannen van aanleg of de ruimtelijke uitvoeringsplannen.</a:t>
            </a:r>
            <a:br>
              <a:rPr lang="nl-BE" sz="2800" i="1" dirty="0"/>
            </a:br>
            <a:r>
              <a:rPr lang="nl-BE" sz="2800" i="1" dirty="0"/>
              <a:t>Indien een in het eerste lid vermeld besluit wordt genomen, dan zijn wat betreft het bos of bosgedeelte waarvoor het verbod niet langer van toepassing is de bepalingen van artikel 90bis, § 1, tweede lid, en § 2 tot en met § 7, van overeenkomstige toepassing.</a:t>
            </a:r>
            <a:br>
              <a:rPr lang="nl-BE" sz="2800" i="1" dirty="0"/>
            </a:br>
            <a:r>
              <a:rPr lang="nl-BE" sz="2800" i="1" dirty="0"/>
              <a:t>Diegene die in aanmerking wenst te komen voor een vergunning voor de gehele of gedeeltelijke ontbossing van de meest kwetsbare waardevolle bossen, zoals aangeduid op de kaart, vermeld in paragraaf 1, eerste lid, dient hiertoe een gemotiveerd verzoek in bij de Vlaamse Regering. Het verzoek tot afwijking dient een compensatievoorstel te bevatten zoals bedoeld in artikel 90bis, § 5.</a:t>
            </a:r>
            <a:br>
              <a:rPr lang="nl-BE" sz="2800" i="1" dirty="0"/>
            </a:br>
            <a:r>
              <a:rPr lang="nl-BE" sz="2800" i="1" dirty="0"/>
              <a:t>De Vlaamse Regering beslist na advies van het Agentschap en een integrale en geïntegreerde afweging om af te wijken van het verbod op ontbossing. De Vlaamse Regering houdt hierbij minstens rekening met de volgende elementen:</a:t>
            </a:r>
            <a:br>
              <a:rPr lang="nl-BE" sz="2800" i="1" dirty="0"/>
            </a:br>
            <a:r>
              <a:rPr lang="nl-BE" sz="2800" i="1" dirty="0"/>
              <a:t>1° de doelstellingen vermeld in artikel 1.1.4 van de Vlaamse Codex Ruimtelijke Ordening;</a:t>
            </a:r>
            <a:br>
              <a:rPr lang="nl-BE" sz="2800" i="1" dirty="0"/>
            </a:br>
            <a:r>
              <a:rPr lang="nl-BE" sz="2800" i="1" dirty="0"/>
              <a:t>2° de ecologische en de ruimtelijk-maatschappelijke context.</a:t>
            </a:r>
            <a:br>
              <a:rPr lang="nl-BE" sz="2800" i="1" dirty="0"/>
            </a:br>
            <a:r>
              <a:rPr lang="nl-BE" sz="2800" i="1" dirty="0"/>
              <a:t>Het verbod als vermeld in paragraaf 6 wordt van rechtswege opgeheven door een besluit tot definitieve vaststelling van een gewestelijk ruimtelijk uitvoeringsplan dat betrekking heeft op bossen opgenomen op de kaart zoals vermeld in paragrafen 1 tot en met 5.</a:t>
            </a:r>
            <a:br>
              <a:rPr lang="nl-BE" sz="2800" i="1" dirty="0"/>
            </a:br>
            <a:r>
              <a:rPr lang="nl-BE" sz="2800" i="1" dirty="0"/>
              <a:t>Indien de Vlaamse Regering besluit dat geen afwijking kan toegestaan worden van het verbod tot ontbossing, is de Vlaamse Regering ertoe verplicht om binnen twee jaar, te rekenen vanaf dat besluit, een ontwerp van ruimtelijk uitvoeringsplan voorlopig vast te stellen voor het betrokken boscomplex.</a:t>
            </a:r>
            <a:br>
              <a:rPr lang="nl-BE" sz="2800" i="1" dirty="0"/>
            </a:br>
            <a:r>
              <a:rPr lang="nl-BE" sz="2800" i="1" dirty="0"/>
              <a:t>De Vlaamse Regering bepaalt de nadere formele en procedurele regels voor de toepassing van deze paragraaf.</a:t>
            </a:r>
            <a:br>
              <a:rPr lang="nl-BE" dirty="0"/>
            </a:br>
            <a:endParaRPr lang="nl-BE" dirty="0">
              <a:solidFill>
                <a:schemeClr val="tx1"/>
              </a:solidFill>
            </a:endParaRPr>
          </a:p>
        </p:txBody>
      </p:sp>
      <p:sp>
        <p:nvSpPr>
          <p:cNvPr id="7" name="Tijdelijke aanduiding voor dianummer 6"/>
          <p:cNvSpPr>
            <a:spLocks noGrp="1"/>
          </p:cNvSpPr>
          <p:nvPr>
            <p:ph type="sldNum" sz="quarter" idx="12"/>
          </p:nvPr>
        </p:nvSpPr>
        <p:spPr/>
        <p:txBody>
          <a:bodyPr/>
          <a:lstStyle/>
          <a:p>
            <a:fld id="{30EC5EF0-EB53-4129-9965-E5E97D9D5CB5}" type="slidenum">
              <a:rPr lang="nl-BE" smtClean="0"/>
              <a:pPr/>
              <a:t>17</a:t>
            </a:fld>
            <a:endParaRPr lang="nl-BE" dirty="0"/>
          </a:p>
        </p:txBody>
      </p:sp>
    </p:spTree>
    <p:extLst>
      <p:ext uri="{BB962C8B-B14F-4D97-AF65-F5344CB8AC3E}">
        <p14:creationId xmlns:p14="http://schemas.microsoft.com/office/powerpoint/2010/main" val="1282138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idx="1"/>
          </p:nvPr>
        </p:nvSpPr>
        <p:spPr>
          <a:xfrm>
            <a:off x="446856" y="1600200"/>
            <a:ext cx="8229600" cy="4525963"/>
          </a:xfrm>
        </p:spPr>
        <p:txBody>
          <a:bodyPr>
            <a:normAutofit fontScale="47500" lnSpcReduction="20000"/>
          </a:bodyPr>
          <a:lstStyle/>
          <a:p>
            <a:pPr marL="514350" indent="-514350">
              <a:buFont typeface="+mj-lt"/>
              <a:buAutoNum type="romanUcPeriod" startAt="3"/>
            </a:pPr>
            <a:r>
              <a:rPr lang="nl-BE" sz="4200" dirty="0"/>
              <a:t>MKWB: wettelijke regeling </a:t>
            </a:r>
          </a:p>
          <a:p>
            <a:pPr lvl="1"/>
            <a:r>
              <a:rPr lang="nl-BE" sz="2900" dirty="0"/>
              <a:t>Besluit van de Vlaamse Regering van 31 maart 2017 houdende wijziging van het besluit van de Vlaamse regering van 16 februari 2001 tot vaststelling van nadere regels inzake compensatie van ontbossing en ontheffing van het verbod op ontbossing, met het oog op het aanpassen van de bosbehoudsbijdrage en het toevoegen van een procedure tot afwijking op het verbod tot ontbossen, zoals vermeld in artikel 90 ter van het Bosdecreet</a:t>
            </a:r>
            <a:r>
              <a:rPr lang="nl-BE" sz="2900" dirty="0">
                <a:solidFill>
                  <a:schemeClr val="tx1"/>
                </a:solidFill>
              </a:rPr>
              <a:t> artikel 90 ter</a:t>
            </a:r>
          </a:p>
          <a:p>
            <a:pPr lvl="2"/>
            <a:r>
              <a:rPr lang="nl-BE" dirty="0">
                <a:solidFill>
                  <a:schemeClr val="tx1"/>
                </a:solidFill>
              </a:rPr>
              <a:t>Bevat de afwijkingsregeling omtrent het ontbossingsverbod</a:t>
            </a:r>
          </a:p>
          <a:p>
            <a:pPr lvl="2"/>
            <a:r>
              <a:rPr lang="nl-BE" dirty="0">
                <a:solidFill>
                  <a:schemeClr val="tx1"/>
                </a:solidFill>
              </a:rPr>
              <a:t>Hiertoe moet een gemotiveerd verzoek gericht worden (via beveiligde zending) aan het Agentschap Natuur &amp; Bos (ANB) dat het volgende moet bevatten:</a:t>
            </a:r>
          </a:p>
          <a:p>
            <a:pPr lvl="3"/>
            <a:r>
              <a:rPr lang="nl-BE" dirty="0">
                <a:solidFill>
                  <a:schemeClr val="tx1"/>
                </a:solidFill>
              </a:rPr>
              <a:t>1) Een grondige motivatie voor de afwijking van het verbod op ontbossing, met inbegrip van een beschrijving van het project of de activiteit waarvoor de ontbossing nodig is;</a:t>
            </a:r>
          </a:p>
          <a:p>
            <a:pPr lvl="3"/>
            <a:r>
              <a:rPr lang="nl-BE" dirty="0">
                <a:solidFill>
                  <a:schemeClr val="tx1"/>
                </a:solidFill>
              </a:rPr>
              <a:t>2) Een door de aanvrager ondertekende situatietekening op verplichte schaal en met verplichte vermeldingen;</a:t>
            </a:r>
          </a:p>
          <a:p>
            <a:pPr lvl="3"/>
            <a:r>
              <a:rPr lang="nl-BE" dirty="0">
                <a:solidFill>
                  <a:schemeClr val="tx1"/>
                </a:solidFill>
              </a:rPr>
              <a:t>3) Enkele verplichte gegevens omtrent het perceel of de percelen in kwestie;</a:t>
            </a:r>
          </a:p>
          <a:p>
            <a:pPr lvl="3"/>
            <a:r>
              <a:rPr lang="nl-BE" dirty="0">
                <a:solidFill>
                  <a:schemeClr val="tx1"/>
                </a:solidFill>
              </a:rPr>
              <a:t>4) Een ecologische evaluatie van de gevolgen van de gevraagde ontbossing en de hieraan gekoppelde maatregelen die worden voorgesteld ter naleving van de algemene natuurzorgplicht alsook een motivatie dat er geen alternatief bestaat voor de aangevraagde ontbossing;</a:t>
            </a:r>
          </a:p>
          <a:p>
            <a:pPr lvl="3"/>
            <a:r>
              <a:rPr lang="nl-BE" dirty="0">
                <a:solidFill>
                  <a:schemeClr val="tx1"/>
                </a:solidFill>
              </a:rPr>
              <a:t>5) Een voorstel tot compensatie.</a:t>
            </a:r>
          </a:p>
          <a:p>
            <a:pPr lvl="2"/>
            <a:r>
              <a:rPr lang="nl-BE" dirty="0">
                <a:solidFill>
                  <a:schemeClr val="tx1"/>
                </a:solidFill>
              </a:rPr>
              <a:t>Nadat het verzoek tot afwijking volledig en ontvankelijk wordt bevonden zal ANB de aanvrager hiervan op de hoogte brengen binnen een termijn van 14 kalenderdagen na indiening van het verzoek. Indien er binnen de 14 dagen geen bericht is ontvangen vanwege ANB, dan wordt het verzoek als ontvankelijk en volledig beschouwd.</a:t>
            </a:r>
          </a:p>
          <a:p>
            <a:pPr lvl="2"/>
            <a:r>
              <a:rPr lang="nl-BE" dirty="0">
                <a:solidFill>
                  <a:schemeClr val="tx1"/>
                </a:solidFill>
              </a:rPr>
              <a:t>Na advies van ANB zal de Vlaamse Regering een beslissing over het verzoek tot afwijking nemen en dit binnen een termijn van 3 maanden na de ontvankelijk en volledigheidverklaring van het verzoek. Hierbij kan enkel een afwijking worden toegestaan als wordt aangetoond dat:</a:t>
            </a:r>
          </a:p>
          <a:p>
            <a:pPr lvl="3"/>
            <a:r>
              <a:rPr lang="nl-BE" dirty="0">
                <a:solidFill>
                  <a:schemeClr val="tx1"/>
                </a:solidFill>
              </a:rPr>
              <a:t>1) De aangevraagde ontbossing te verantwoorden is in functie van het algemeen belang en dat het project of de activiteit zorgt voor een duurzame ruimtelijke en ecologische ontwikkeling, waarbij het louter privaat belang van de aanvrager overschreden wordt.</a:t>
            </a:r>
          </a:p>
          <a:p>
            <a:pPr lvl="3"/>
            <a:r>
              <a:rPr lang="nl-BE" dirty="0">
                <a:solidFill>
                  <a:schemeClr val="tx1"/>
                </a:solidFill>
              </a:rPr>
              <a:t>2) Dat er geen andere bevredigende oplossing bestaat voor de te realiseren activiteit zonder ontbossing.</a:t>
            </a:r>
          </a:p>
          <a:p>
            <a:pPr lvl="3"/>
            <a:r>
              <a:rPr lang="nl-BE" dirty="0">
                <a:solidFill>
                  <a:schemeClr val="tx1"/>
                </a:solidFill>
              </a:rPr>
              <a:t>3) Hoe schade aan het omliggende, overblijvende bos wordt vermeden, dan wel wordt beperkt of hersteld.</a:t>
            </a:r>
          </a:p>
          <a:p>
            <a:pPr lvl="2"/>
            <a:r>
              <a:rPr lang="nl-BE" dirty="0">
                <a:solidFill>
                  <a:schemeClr val="tx1"/>
                </a:solidFill>
              </a:rPr>
              <a:t>Bij gebrek aan tijdige beslissing wordt het verzoek tot afwijking van het verbod tot ontbossing geachte te zijn afgewezen. In dit geval en in geval er een specifieke weigering tussenkomt, lijkt enkel een beroep bij de Raad van State.</a:t>
            </a:r>
          </a:p>
        </p:txBody>
      </p:sp>
      <p:sp>
        <p:nvSpPr>
          <p:cNvPr id="7" name="Tijdelijke aanduiding voor dianummer 6"/>
          <p:cNvSpPr>
            <a:spLocks noGrp="1"/>
          </p:cNvSpPr>
          <p:nvPr>
            <p:ph type="sldNum" sz="quarter" idx="12"/>
          </p:nvPr>
        </p:nvSpPr>
        <p:spPr/>
        <p:txBody>
          <a:bodyPr/>
          <a:lstStyle/>
          <a:p>
            <a:fld id="{30EC5EF0-EB53-4129-9965-E5E97D9D5CB5}" type="slidenum">
              <a:rPr lang="nl-BE" smtClean="0"/>
              <a:pPr/>
              <a:t>18</a:t>
            </a:fld>
            <a:endParaRPr lang="nl-BE" dirty="0"/>
          </a:p>
        </p:txBody>
      </p:sp>
    </p:spTree>
    <p:extLst>
      <p:ext uri="{BB962C8B-B14F-4D97-AF65-F5344CB8AC3E}">
        <p14:creationId xmlns:p14="http://schemas.microsoft.com/office/powerpoint/2010/main" val="4248598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idx="1"/>
          </p:nvPr>
        </p:nvSpPr>
        <p:spPr>
          <a:xfrm>
            <a:off x="446856" y="1600200"/>
            <a:ext cx="8229600" cy="4525963"/>
          </a:xfrm>
        </p:spPr>
        <p:txBody>
          <a:bodyPr>
            <a:normAutofit/>
          </a:bodyPr>
          <a:lstStyle/>
          <a:p>
            <a:pPr marL="514350" indent="-514350">
              <a:buFont typeface="+mj-lt"/>
              <a:buAutoNum type="romanUcPeriod" startAt="3"/>
            </a:pPr>
            <a:r>
              <a:rPr lang="nl-BE" sz="2000" dirty="0"/>
              <a:t>MKWB: wettelijke regeling </a:t>
            </a:r>
          </a:p>
          <a:p>
            <a:pPr lvl="1"/>
            <a:r>
              <a:rPr lang="nl-BE" sz="1800" dirty="0"/>
              <a:t>Besluit van de Vlaamse Regering van 31 maart 2017 houdende voorlopige vaststelling van de ontwerpkaart met meest kwetsbare waardevolle bossen als vermeld in artikel 90 ter van het Bosdecreet van 13 juni 1990, tot vaststelling van nadere regels voor de technische invulling van de criteria en de multicriteria-analyse en tot vaststelling van nadere regels voor de organisatie van het openbaar onderzoek  </a:t>
            </a:r>
          </a:p>
          <a:p>
            <a:pPr lvl="2"/>
            <a:r>
              <a:rPr lang="nl-BE" sz="1600" dirty="0">
                <a:solidFill>
                  <a:schemeClr val="tx1"/>
                </a:solidFill>
              </a:rPr>
              <a:t>Gaf uitvoering aan §2 - §5 van artikel 90 ter van het Bosdecreet</a:t>
            </a:r>
          </a:p>
          <a:p>
            <a:pPr lvl="2"/>
            <a:r>
              <a:rPr lang="nl-BE" sz="1600" dirty="0">
                <a:solidFill>
                  <a:schemeClr val="tx1"/>
                </a:solidFill>
              </a:rPr>
              <a:t>Dit besluit bevatte de zogenaamde MKWB kaart als bijlage</a:t>
            </a:r>
          </a:p>
          <a:p>
            <a:pPr lvl="2"/>
            <a:r>
              <a:rPr lang="nl-BE" sz="1600" dirty="0">
                <a:solidFill>
                  <a:schemeClr val="tx1"/>
                </a:solidFill>
              </a:rPr>
              <a:t>Is intussen deels ingetrokken </a:t>
            </a:r>
          </a:p>
        </p:txBody>
      </p:sp>
      <p:sp>
        <p:nvSpPr>
          <p:cNvPr id="7" name="Tijdelijke aanduiding voor dianummer 6"/>
          <p:cNvSpPr>
            <a:spLocks noGrp="1"/>
          </p:cNvSpPr>
          <p:nvPr>
            <p:ph type="sldNum" sz="quarter" idx="12"/>
          </p:nvPr>
        </p:nvSpPr>
        <p:spPr/>
        <p:txBody>
          <a:bodyPr/>
          <a:lstStyle/>
          <a:p>
            <a:fld id="{30EC5EF0-EB53-4129-9965-E5E97D9D5CB5}" type="slidenum">
              <a:rPr lang="nl-BE" smtClean="0"/>
              <a:pPr/>
              <a:t>19</a:t>
            </a:fld>
            <a:endParaRPr lang="nl-BE" dirty="0"/>
          </a:p>
        </p:txBody>
      </p:sp>
    </p:spTree>
    <p:extLst>
      <p:ext uri="{BB962C8B-B14F-4D97-AF65-F5344CB8AC3E}">
        <p14:creationId xmlns:p14="http://schemas.microsoft.com/office/powerpoint/2010/main" val="1799966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latin typeface="+mj-lt"/>
              </a:rPr>
              <a:t>Inhoud</a:t>
            </a:r>
          </a:p>
        </p:txBody>
      </p:sp>
      <p:sp>
        <p:nvSpPr>
          <p:cNvPr id="4" name="Tijdelijke aanduiding voor tekst 3"/>
          <p:cNvSpPr>
            <a:spLocks noGrp="1"/>
          </p:cNvSpPr>
          <p:nvPr>
            <p:ph type="body" sz="quarter" idx="10"/>
          </p:nvPr>
        </p:nvSpPr>
        <p:spPr/>
        <p:txBody>
          <a:bodyPr/>
          <a:lstStyle/>
          <a:p>
            <a:r>
              <a:rPr lang="nl-BE" sz="2000" dirty="0"/>
              <a:t>Inleiding</a:t>
            </a:r>
          </a:p>
          <a:p>
            <a:r>
              <a:rPr lang="nl-BE" sz="2000" dirty="0"/>
              <a:t>Codextrein</a:t>
            </a:r>
          </a:p>
          <a:p>
            <a:r>
              <a:rPr lang="nl-BE" sz="2000" dirty="0"/>
              <a:t>Meest Kwetsbare Waardevolle Bossen </a:t>
            </a:r>
          </a:p>
          <a:p>
            <a:endParaRPr lang="nl-BE" dirty="0"/>
          </a:p>
        </p:txBody>
      </p:sp>
    </p:spTree>
    <p:extLst>
      <p:ext uri="{BB962C8B-B14F-4D97-AF65-F5344CB8AC3E}">
        <p14:creationId xmlns:p14="http://schemas.microsoft.com/office/powerpoint/2010/main" val="6278984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idx="1"/>
          </p:nvPr>
        </p:nvSpPr>
        <p:spPr>
          <a:xfrm>
            <a:off x="446856" y="1600200"/>
            <a:ext cx="8229600" cy="4525963"/>
          </a:xfrm>
        </p:spPr>
        <p:txBody>
          <a:bodyPr>
            <a:normAutofit/>
          </a:bodyPr>
          <a:lstStyle/>
          <a:p>
            <a:pPr marL="514350" indent="-514350">
              <a:buFont typeface="+mj-lt"/>
              <a:buAutoNum type="romanUcPeriod" startAt="3"/>
            </a:pPr>
            <a:r>
              <a:rPr lang="nl-BE" sz="2000" dirty="0"/>
              <a:t>MKWB: Quo Vadis </a:t>
            </a:r>
          </a:p>
          <a:p>
            <a:pPr lvl="1"/>
            <a:r>
              <a:rPr lang="nl-BE" sz="1800" dirty="0"/>
              <a:t>Door de gedeeltelijke intrekking van het Besluit m.b.t. de voorlopige vaststelling van de MKWB kaart is de regeling thans niet toepasselijk</a:t>
            </a:r>
          </a:p>
          <a:p>
            <a:pPr lvl="1"/>
            <a:r>
              <a:rPr lang="nl-BE" sz="1800" dirty="0">
                <a:solidFill>
                  <a:schemeClr val="tx1"/>
                </a:solidFill>
              </a:rPr>
              <a:t>MAAR: artikel 90 ter Bosdecreet en uitvoeringsbesluiten blijven bestaan? </a:t>
            </a:r>
          </a:p>
          <a:p>
            <a:pPr lvl="1"/>
            <a:r>
              <a:rPr lang="nl-BE" sz="1800" dirty="0">
                <a:solidFill>
                  <a:schemeClr val="tx1"/>
                </a:solidFill>
              </a:rPr>
              <a:t>DUS: wachten op verdere stappen en nieuwe evolutie opvolgen</a:t>
            </a:r>
          </a:p>
        </p:txBody>
      </p:sp>
      <p:sp>
        <p:nvSpPr>
          <p:cNvPr id="7" name="Tijdelijke aanduiding voor dianummer 6"/>
          <p:cNvSpPr>
            <a:spLocks noGrp="1"/>
          </p:cNvSpPr>
          <p:nvPr>
            <p:ph type="sldNum" sz="quarter" idx="12"/>
          </p:nvPr>
        </p:nvSpPr>
        <p:spPr/>
        <p:txBody>
          <a:bodyPr/>
          <a:lstStyle/>
          <a:p>
            <a:fld id="{30EC5EF0-EB53-4129-9965-E5E97D9D5CB5}" type="slidenum">
              <a:rPr lang="nl-BE" smtClean="0"/>
              <a:pPr/>
              <a:t>20</a:t>
            </a:fld>
            <a:endParaRPr lang="nl-BE" dirty="0"/>
          </a:p>
        </p:txBody>
      </p:sp>
    </p:spTree>
    <p:extLst>
      <p:ext uri="{BB962C8B-B14F-4D97-AF65-F5344CB8AC3E}">
        <p14:creationId xmlns:p14="http://schemas.microsoft.com/office/powerpoint/2010/main" val="1887877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p:txBody>
          <a:bodyPr/>
          <a:lstStyle/>
          <a:p>
            <a:r>
              <a:rPr lang="nl-BE" dirty="0">
                <a:latin typeface="+mj-lt"/>
              </a:rPr>
              <a:t>Dank voor uw aandacht </a:t>
            </a:r>
            <a:br>
              <a:rPr lang="nl-BE" dirty="0">
                <a:latin typeface="+mj-lt"/>
              </a:rPr>
            </a:br>
            <a:br>
              <a:rPr lang="nl-BE" dirty="0">
                <a:latin typeface="+mj-lt"/>
              </a:rPr>
            </a:br>
            <a:endParaRPr lang="nl-BE" dirty="0">
              <a:latin typeface="+mj-lt"/>
            </a:endParaRPr>
          </a:p>
        </p:txBody>
      </p:sp>
      <p:sp>
        <p:nvSpPr>
          <p:cNvPr id="4" name="Tijdelijke aanduiding voor tekst 3"/>
          <p:cNvSpPr>
            <a:spLocks noGrp="1"/>
          </p:cNvSpPr>
          <p:nvPr>
            <p:ph type="body" sz="quarter" idx="10"/>
          </p:nvPr>
        </p:nvSpPr>
        <p:spPr>
          <a:xfrm>
            <a:off x="3851995" y="3428998"/>
            <a:ext cx="2304330" cy="2879725"/>
          </a:xfrm>
        </p:spPr>
        <p:txBody>
          <a:bodyPr/>
          <a:lstStyle/>
          <a:p>
            <a:pPr lvl="0"/>
            <a:r>
              <a:rPr lang="nl-BE" dirty="0"/>
              <a:t>Joris Geens</a:t>
            </a:r>
          </a:p>
          <a:p>
            <a:pPr lvl="0"/>
            <a:r>
              <a:rPr lang="nl-BE" dirty="0"/>
              <a:t> </a:t>
            </a:r>
          </a:p>
          <a:p>
            <a:pPr lvl="0"/>
            <a:endParaRPr lang="nl-BE" dirty="0"/>
          </a:p>
        </p:txBody>
      </p:sp>
      <p:sp>
        <p:nvSpPr>
          <p:cNvPr id="14" name="Tijdelijke aanduiding voor tekst 13"/>
          <p:cNvSpPr>
            <a:spLocks noGrp="1"/>
          </p:cNvSpPr>
          <p:nvPr>
            <p:ph type="body" sz="quarter" idx="11"/>
          </p:nvPr>
        </p:nvSpPr>
        <p:spPr/>
        <p:txBody>
          <a:bodyPr/>
          <a:lstStyle/>
          <a:p>
            <a:pPr marL="0" lvl="1" defTabSz="180000"/>
            <a:r>
              <a:rPr lang="nl-BE" b="1" dirty="0"/>
              <a:t>GSJ Advocaten</a:t>
            </a:r>
          </a:p>
          <a:p>
            <a:pPr marL="0" lvl="1" defTabSz="180000"/>
            <a:r>
              <a:rPr lang="nl-BE" dirty="0"/>
              <a:t>Mechelsesteenweg 27</a:t>
            </a:r>
          </a:p>
          <a:p>
            <a:pPr marL="0" lvl="1" defTabSz="180000"/>
            <a:r>
              <a:rPr lang="nl-BE" dirty="0"/>
              <a:t>2018 Antwerpen</a:t>
            </a:r>
          </a:p>
          <a:p>
            <a:pPr marL="0" lvl="1" defTabSz="180000"/>
            <a:r>
              <a:rPr lang="nl-BE" dirty="0"/>
              <a:t>T	+32 3 232 50 60</a:t>
            </a:r>
          </a:p>
          <a:p>
            <a:pPr marL="0" lvl="1" defTabSz="180000"/>
            <a:r>
              <a:rPr lang="nl-BE" dirty="0"/>
              <a:t>F	+32 3 232 30 50</a:t>
            </a:r>
          </a:p>
          <a:p>
            <a:pPr marL="0" lvl="1" defTabSz="180000"/>
            <a:r>
              <a:rPr lang="nl-BE" dirty="0"/>
              <a:t>E	jg@gsj.be</a:t>
            </a:r>
          </a:p>
          <a:p>
            <a:pPr marL="0" lvl="1" defTabSz="180000"/>
            <a:r>
              <a:rPr lang="nl-BE" dirty="0"/>
              <a:t>   </a:t>
            </a:r>
          </a:p>
          <a:p>
            <a:endParaRPr lang="nl-BE" dirty="0"/>
          </a:p>
          <a:p>
            <a:endParaRPr lang="nl-BE" dirty="0"/>
          </a:p>
        </p:txBody>
      </p:sp>
      <p:sp>
        <p:nvSpPr>
          <p:cNvPr id="3" name="Tijdelijke aanduiding voor dianummer 2"/>
          <p:cNvSpPr>
            <a:spLocks noGrp="1"/>
          </p:cNvSpPr>
          <p:nvPr>
            <p:ph type="sldNum" sz="quarter" idx="4294967295"/>
          </p:nvPr>
        </p:nvSpPr>
        <p:spPr>
          <a:xfrm>
            <a:off x="7010400" y="6489700"/>
            <a:ext cx="2133600" cy="365125"/>
          </a:xfrm>
          <a:prstGeom prst="rect">
            <a:avLst/>
          </a:prstGeom>
        </p:spPr>
        <p:txBody>
          <a:bodyPr/>
          <a:lstStyle/>
          <a:p>
            <a:fld id="{30EC5EF0-EB53-4129-9965-E5E97D9D5CB5}" type="slidenum">
              <a:rPr lang="nl-BE" smtClean="0"/>
              <a:pPr/>
              <a:t>21</a:t>
            </a:fld>
            <a:endParaRPr lang="nl-BE" dirty="0"/>
          </a:p>
        </p:txBody>
      </p:sp>
    </p:spTree>
    <p:extLst>
      <p:ext uri="{BB962C8B-B14F-4D97-AF65-F5344CB8AC3E}">
        <p14:creationId xmlns:p14="http://schemas.microsoft.com/office/powerpoint/2010/main" val="3499944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339752" y="2240224"/>
            <a:ext cx="4968552" cy="3565040"/>
          </a:xfrm>
        </p:spPr>
        <p:txBody>
          <a:bodyPr/>
          <a:lstStyle/>
          <a:p>
            <a:r>
              <a:rPr lang="nl-BE" sz="2400" dirty="0">
                <a:latin typeface="+mj-lt"/>
              </a:rPr>
              <a:t>Inleiding</a:t>
            </a:r>
            <a:br>
              <a:rPr lang="nl-BE" dirty="0">
                <a:latin typeface="+mj-lt"/>
              </a:rPr>
            </a:br>
            <a:br>
              <a:rPr lang="nl-BE" i="1" dirty="0">
                <a:latin typeface="+mj-lt"/>
              </a:rPr>
            </a:br>
            <a:r>
              <a:rPr lang="nl-BE" sz="2000" i="1" dirty="0">
                <a:latin typeface="+mj-lt"/>
              </a:rPr>
              <a:t>Ook wanneer wetten opgetekend staan, betekent dat niet dat ze onveranderlijk moeten blijven </a:t>
            </a:r>
            <a:r>
              <a:rPr lang="nl-BE" sz="2000" dirty="0">
                <a:latin typeface="+mj-lt"/>
              </a:rPr>
              <a:t>– Aristoteles </a:t>
            </a:r>
            <a:br>
              <a:rPr lang="nl-BE" sz="2000" i="1" dirty="0"/>
            </a:br>
            <a:r>
              <a:rPr lang="nl-BE" sz="2000" i="1" dirty="0"/>
              <a:t> </a:t>
            </a:r>
            <a:br>
              <a:rPr lang="nl-BE" sz="2000" i="1" dirty="0"/>
            </a:br>
            <a:br>
              <a:rPr lang="nl-BE" sz="2000" i="1" dirty="0"/>
            </a:br>
            <a:endParaRPr lang="nl-BE" sz="2000" dirty="0"/>
          </a:p>
        </p:txBody>
      </p:sp>
      <p:sp>
        <p:nvSpPr>
          <p:cNvPr id="3" name="Ondertitel 2"/>
          <p:cNvSpPr>
            <a:spLocks noGrp="1"/>
          </p:cNvSpPr>
          <p:nvPr>
            <p:ph type="subTitle" idx="1"/>
          </p:nvPr>
        </p:nvSpPr>
        <p:spPr/>
        <p:txBody>
          <a:bodyPr/>
          <a:lstStyle/>
          <a:p>
            <a:r>
              <a:rPr lang="nl-BE" dirty="0"/>
              <a:t>I</a:t>
            </a:r>
          </a:p>
        </p:txBody>
      </p:sp>
    </p:spTree>
    <p:extLst>
      <p:ext uri="{BB962C8B-B14F-4D97-AF65-F5344CB8AC3E}">
        <p14:creationId xmlns:p14="http://schemas.microsoft.com/office/powerpoint/2010/main" val="2649916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idx="1"/>
          </p:nvPr>
        </p:nvSpPr>
        <p:spPr/>
        <p:txBody>
          <a:bodyPr>
            <a:normAutofit fontScale="62500" lnSpcReduction="20000"/>
          </a:bodyPr>
          <a:lstStyle/>
          <a:p>
            <a:pPr marL="514350" indent="-514350">
              <a:buFont typeface="+mj-lt"/>
              <a:buAutoNum type="romanUcPeriod"/>
            </a:pPr>
            <a:r>
              <a:rPr lang="nl-BE" sz="3200" dirty="0"/>
              <a:t>Inleiding </a:t>
            </a:r>
          </a:p>
          <a:p>
            <a:pPr lvl="1"/>
            <a:r>
              <a:rPr lang="nl-BE" sz="2900" dirty="0"/>
              <a:t>Verschillende nieuwe wetgevende initiatieven komen constant op ons af zoals:</a:t>
            </a:r>
          </a:p>
          <a:p>
            <a:pPr lvl="2"/>
            <a:r>
              <a:rPr lang="nl-BE" sz="2600" dirty="0"/>
              <a:t>Onteigeningsdecreet (wachten op inwerkingtreding) </a:t>
            </a:r>
          </a:p>
          <a:p>
            <a:pPr lvl="2"/>
            <a:r>
              <a:rPr lang="nl-BE" sz="2600" dirty="0"/>
              <a:t>Decreet op de handelsvestiging (implementatie in de Omgevingsvergunning per 1 januari 2018)</a:t>
            </a:r>
          </a:p>
          <a:p>
            <a:pPr lvl="2"/>
            <a:r>
              <a:rPr lang="nl-BE" sz="2600" dirty="0"/>
              <a:t>As-built reglementering?</a:t>
            </a:r>
          </a:p>
          <a:p>
            <a:pPr lvl="2"/>
            <a:r>
              <a:rPr lang="nl-BE" sz="2600" dirty="0"/>
              <a:t>Vegetatiewijziging - natuurvergunning - decreet natuurbehoud en uitvoeringsbesluiten (implementatie in de Omgevingsvergunning op een later te bepalen datum)</a:t>
            </a:r>
          </a:p>
          <a:p>
            <a:pPr lvl="2"/>
            <a:r>
              <a:rPr lang="nl-BE" sz="2600" dirty="0"/>
              <a:t>Instrumentendecreet -&gt; grondgebonden en realisatiegerichte instrumenten uit het beleidsdomein Omgeving decretaal samen te brengen (verhandelbare bouwrechten - betonstop) - toekomst?</a:t>
            </a:r>
          </a:p>
          <a:p>
            <a:pPr lvl="2"/>
            <a:r>
              <a:rPr lang="nl-BE" sz="2600" dirty="0"/>
              <a:t>Decreet gemeentewegen -&gt; nieuw decretaal kader voor gemeentewegen (opheffing/integratie Wet op de Buurtwegen) - toekomst?</a:t>
            </a:r>
          </a:p>
          <a:p>
            <a:pPr lvl="2"/>
            <a:r>
              <a:rPr lang="nl-BE" sz="2600" dirty="0"/>
              <a:t>…</a:t>
            </a:r>
          </a:p>
          <a:p>
            <a:pPr lvl="1"/>
            <a:r>
              <a:rPr lang="nl-BE" sz="2900" dirty="0"/>
              <a:t>MAAR recent ook twee andere initiatieven </a:t>
            </a:r>
          </a:p>
          <a:p>
            <a:pPr lvl="2"/>
            <a:r>
              <a:rPr lang="nl-BE" sz="2600" dirty="0"/>
              <a:t>Codextrein</a:t>
            </a:r>
          </a:p>
          <a:p>
            <a:pPr lvl="2"/>
            <a:r>
              <a:rPr lang="nl-BE" sz="2600" dirty="0"/>
              <a:t>Meest Kwetsbare Waardevolle Bossen (MKWB)</a:t>
            </a:r>
          </a:p>
          <a:p>
            <a:pPr marL="0" indent="0">
              <a:buNone/>
            </a:pPr>
            <a:endParaRPr lang="nl-BE" dirty="0"/>
          </a:p>
          <a:p>
            <a:endParaRPr lang="nl-BE" dirty="0"/>
          </a:p>
        </p:txBody>
      </p:sp>
      <p:sp>
        <p:nvSpPr>
          <p:cNvPr id="7" name="Tijdelijke aanduiding voor dianummer 6"/>
          <p:cNvSpPr>
            <a:spLocks noGrp="1"/>
          </p:cNvSpPr>
          <p:nvPr>
            <p:ph type="sldNum" sz="quarter" idx="12"/>
          </p:nvPr>
        </p:nvSpPr>
        <p:spPr/>
        <p:txBody>
          <a:bodyPr/>
          <a:lstStyle/>
          <a:p>
            <a:fld id="{30EC5EF0-EB53-4129-9965-E5E97D9D5CB5}" type="slidenum">
              <a:rPr lang="nl-BE" smtClean="0">
                <a:solidFill>
                  <a:schemeClr val="tx1"/>
                </a:solidFill>
              </a:rPr>
              <a:t>4</a:t>
            </a:fld>
            <a:endParaRPr lang="nl-BE" dirty="0">
              <a:solidFill>
                <a:schemeClr val="tx1"/>
              </a:solidFill>
            </a:endParaRPr>
          </a:p>
        </p:txBody>
      </p:sp>
    </p:spTree>
    <p:extLst>
      <p:ext uri="{BB962C8B-B14F-4D97-AF65-F5344CB8AC3E}">
        <p14:creationId xmlns:p14="http://schemas.microsoft.com/office/powerpoint/2010/main" val="3446520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sz="2400" dirty="0">
                <a:latin typeface="+mj-lt"/>
              </a:rPr>
              <a:t>De Codextrein </a:t>
            </a:r>
          </a:p>
        </p:txBody>
      </p:sp>
      <p:sp>
        <p:nvSpPr>
          <p:cNvPr id="3" name="Ondertitel 2"/>
          <p:cNvSpPr>
            <a:spLocks noGrp="1"/>
          </p:cNvSpPr>
          <p:nvPr>
            <p:ph type="subTitle" idx="1"/>
          </p:nvPr>
        </p:nvSpPr>
        <p:spPr/>
        <p:txBody>
          <a:bodyPr/>
          <a:lstStyle/>
          <a:p>
            <a:r>
              <a:rPr lang="nl-BE" dirty="0"/>
              <a:t>II</a:t>
            </a:r>
          </a:p>
        </p:txBody>
      </p:sp>
    </p:spTree>
    <p:extLst>
      <p:ext uri="{BB962C8B-B14F-4D97-AF65-F5344CB8AC3E}">
        <p14:creationId xmlns:p14="http://schemas.microsoft.com/office/powerpoint/2010/main" val="270188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idx="1"/>
          </p:nvPr>
        </p:nvSpPr>
        <p:spPr>
          <a:xfrm>
            <a:off x="457200" y="1600200"/>
            <a:ext cx="8229600" cy="4925144"/>
          </a:xfrm>
        </p:spPr>
        <p:txBody>
          <a:bodyPr>
            <a:normAutofit/>
          </a:bodyPr>
          <a:lstStyle/>
          <a:p>
            <a:pPr marL="514350" indent="-514350">
              <a:buFont typeface="+mj-lt"/>
              <a:buAutoNum type="romanUcPeriod" startAt="2"/>
            </a:pPr>
            <a:r>
              <a:rPr lang="nl-BE" dirty="0"/>
              <a:t>Codextrein: Algemeen </a:t>
            </a:r>
          </a:p>
          <a:p>
            <a:pPr lvl="1"/>
            <a:r>
              <a:rPr lang="nl-BE" sz="1800" dirty="0"/>
              <a:t>De regelgeving m.b.t. de ruimtelijke ordening wordt voornamelijk bepaald door twee basisdecreten:</a:t>
            </a:r>
          </a:p>
          <a:p>
            <a:pPr lvl="2"/>
            <a:r>
              <a:rPr lang="nl-BE" sz="1600" dirty="0"/>
              <a:t>De Vlaamse Codex Ruimtelijke Ordening (VCRO)</a:t>
            </a:r>
          </a:p>
          <a:p>
            <a:pPr lvl="2"/>
            <a:r>
              <a:rPr lang="nl-BE" sz="1600" dirty="0"/>
              <a:t>Het Omgevingsvergunningsdecreet (OVD) -&gt; per 1 juni 2017 volledig van start </a:t>
            </a:r>
          </a:p>
          <a:p>
            <a:pPr lvl="1"/>
            <a:r>
              <a:rPr lang="nl-BE" sz="1800" dirty="0"/>
              <a:t>MAAR: ‘Ontwerpdecreet houdende wijziging van diverse bepalingen inzake ruimtelijke ordening, milieu &amp; omgeving’ - Codextrein</a:t>
            </a:r>
          </a:p>
          <a:p>
            <a:pPr lvl="2"/>
            <a:r>
              <a:rPr lang="nl-BE" sz="1600" dirty="0"/>
              <a:t>Ingediend in het Vlaams Parlement op 4 mei 2017</a:t>
            </a:r>
          </a:p>
          <a:p>
            <a:pPr lvl="2"/>
            <a:r>
              <a:rPr lang="nl-BE" sz="1600" dirty="0"/>
              <a:t>Inwerkingtreding?</a:t>
            </a:r>
          </a:p>
          <a:p>
            <a:pPr lvl="2"/>
            <a:r>
              <a:rPr lang="nl-BE" sz="1600" dirty="0"/>
              <a:t>Bevat wijzigingen o.a. aan de VCRO en het OVD </a:t>
            </a:r>
          </a:p>
          <a:p>
            <a:pPr lvl="2"/>
            <a:r>
              <a:rPr lang="nl-BE" sz="1600" dirty="0"/>
              <a:t>Vanuit de doelstelling van de verhoging van het ‘ruimtelijk rendement’</a:t>
            </a:r>
          </a:p>
          <a:p>
            <a:pPr lvl="3"/>
            <a:endParaRPr lang="nl-BE" dirty="0"/>
          </a:p>
          <a:p>
            <a:pPr lvl="2"/>
            <a:endParaRPr lang="nl-BE" dirty="0"/>
          </a:p>
          <a:p>
            <a:pPr marL="0" indent="0">
              <a:buNone/>
            </a:pPr>
            <a:endParaRPr lang="nl-BE" dirty="0"/>
          </a:p>
          <a:p>
            <a:endParaRPr lang="nl-BE" dirty="0"/>
          </a:p>
        </p:txBody>
      </p:sp>
      <p:sp>
        <p:nvSpPr>
          <p:cNvPr id="7" name="Tijdelijke aanduiding voor dianummer 6"/>
          <p:cNvSpPr>
            <a:spLocks noGrp="1"/>
          </p:cNvSpPr>
          <p:nvPr>
            <p:ph type="sldNum" sz="quarter" idx="12"/>
          </p:nvPr>
        </p:nvSpPr>
        <p:spPr/>
        <p:txBody>
          <a:bodyPr/>
          <a:lstStyle/>
          <a:p>
            <a:fld id="{30EC5EF0-EB53-4129-9965-E5E97D9D5CB5}" type="slidenum">
              <a:rPr lang="nl-BE" smtClean="0"/>
              <a:t>6</a:t>
            </a:fld>
            <a:endParaRPr lang="nl-BE" dirty="0"/>
          </a:p>
        </p:txBody>
      </p:sp>
    </p:spTree>
    <p:extLst>
      <p:ext uri="{BB962C8B-B14F-4D97-AF65-F5344CB8AC3E}">
        <p14:creationId xmlns:p14="http://schemas.microsoft.com/office/powerpoint/2010/main" val="1822535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idx="1"/>
          </p:nvPr>
        </p:nvSpPr>
        <p:spPr>
          <a:xfrm>
            <a:off x="446856" y="1600200"/>
            <a:ext cx="8229600" cy="4525963"/>
          </a:xfrm>
        </p:spPr>
        <p:txBody>
          <a:bodyPr>
            <a:normAutofit fontScale="85000" lnSpcReduction="20000"/>
          </a:bodyPr>
          <a:lstStyle/>
          <a:p>
            <a:pPr marL="514350" indent="-514350">
              <a:buFont typeface="+mj-lt"/>
              <a:buAutoNum type="romanUcPeriod" startAt="2"/>
            </a:pPr>
            <a:r>
              <a:rPr lang="nl-BE" dirty="0"/>
              <a:t>Codextrein: wijzigingen aan de VCRO</a:t>
            </a:r>
          </a:p>
          <a:p>
            <a:pPr lvl="1"/>
            <a:r>
              <a:rPr lang="nl-BE" sz="2100" dirty="0">
                <a:solidFill>
                  <a:schemeClr val="tx1"/>
                </a:solidFill>
              </a:rPr>
              <a:t>Verkavelingsvoorschriften van verkavelingen ouder dan 15 jaar </a:t>
            </a:r>
          </a:p>
          <a:p>
            <a:pPr lvl="2"/>
            <a:r>
              <a:rPr lang="nl-BE" sz="1900" dirty="0">
                <a:solidFill>
                  <a:schemeClr val="tx1"/>
                </a:solidFill>
              </a:rPr>
              <a:t>Artikel 4.3.1. VCRO wordt aangepast</a:t>
            </a:r>
          </a:p>
          <a:p>
            <a:pPr lvl="2"/>
            <a:r>
              <a:rPr lang="nl-BE" sz="1900" dirty="0">
                <a:solidFill>
                  <a:schemeClr val="tx1"/>
                </a:solidFill>
              </a:rPr>
              <a:t>“</a:t>
            </a:r>
            <a:r>
              <a:rPr lang="nl-BE" sz="1900" i="1" dirty="0"/>
              <a:t>1° als het aangevraagde onverenigbaar is met: a) stedenbouwkundige voorschriften, voor zover daarvan niet op geldige wijze is afgeweken; b) </a:t>
            </a:r>
            <a:r>
              <a:rPr lang="nl-BE" sz="1900" i="1" u="sng" dirty="0"/>
              <a:t>verkavelingsvoorschriften inzake wegenis en openbaar groen</a:t>
            </a:r>
            <a:r>
              <a:rPr lang="nl-BE" sz="1900" i="1" dirty="0"/>
              <a:t>; c) andere </a:t>
            </a:r>
            <a:r>
              <a:rPr lang="nl-BE" sz="1900" i="1" u="sng" dirty="0"/>
              <a:t>verkavelingsvoorschriften dan deze die vermeld zijn onder b, voor zover de verkaveling niet ouder is dan vijftien jaar op het ogenblik van de indiening van de vergunningsaanvraag, en voor zover van die verkavelingsvoorschriften niet op geldige wijze is afgeweken</a:t>
            </a:r>
            <a:r>
              <a:rPr lang="nl-BE" sz="1900" i="1" dirty="0"/>
              <a:t>; d) een goede ruimtelijke ordening;”</a:t>
            </a:r>
          </a:p>
          <a:p>
            <a:pPr lvl="2"/>
            <a:r>
              <a:rPr lang="nl-BE" sz="1900" dirty="0">
                <a:solidFill>
                  <a:schemeClr val="tx1"/>
                </a:solidFill>
              </a:rPr>
              <a:t>Oude verkavelingsvoorschriften zijn niet langer een verplichte weigeringsgrond, maar wel mogelijke</a:t>
            </a:r>
          </a:p>
          <a:p>
            <a:pPr lvl="2"/>
            <a:r>
              <a:rPr lang="nl-BE" sz="1900" dirty="0">
                <a:solidFill>
                  <a:schemeClr val="tx1"/>
                </a:solidFill>
              </a:rPr>
              <a:t>MAAR: verkavelingsvoorschriften m.b.t. de openbare wegenis en het openbaar groen blijven ALTIJD (ook na 15 jaar) een verplichte weigeringsgrond</a:t>
            </a:r>
          </a:p>
          <a:p>
            <a:pPr lvl="2"/>
            <a:r>
              <a:rPr lang="nl-BE" sz="1900" dirty="0">
                <a:solidFill>
                  <a:schemeClr val="tx1"/>
                </a:solidFill>
              </a:rPr>
              <a:t>Nut oude verkavelingen? </a:t>
            </a:r>
          </a:p>
          <a:p>
            <a:pPr lvl="3"/>
            <a:r>
              <a:rPr lang="nl-BE" sz="1600" dirty="0">
                <a:solidFill>
                  <a:schemeClr val="tx1"/>
                </a:solidFill>
              </a:rPr>
              <a:t>Bieden nog steeds rechtszekerheid</a:t>
            </a:r>
          </a:p>
          <a:p>
            <a:pPr lvl="3"/>
            <a:r>
              <a:rPr lang="nl-BE" sz="1600" dirty="0">
                <a:solidFill>
                  <a:schemeClr val="tx1"/>
                </a:solidFill>
              </a:rPr>
              <a:t>Als de aanvraag in overeenstemming is met de oude voorschriften is er geen openbaar onderzoek vereist</a:t>
            </a:r>
          </a:p>
          <a:p>
            <a:pPr lvl="2"/>
            <a:r>
              <a:rPr lang="nl-BE" sz="1900" dirty="0">
                <a:solidFill>
                  <a:schemeClr val="tx1"/>
                </a:solidFill>
              </a:rPr>
              <a:t>Beleid lokale overheid? </a:t>
            </a:r>
          </a:p>
          <a:p>
            <a:pPr lvl="2"/>
            <a:endParaRPr lang="nl-BE" dirty="0"/>
          </a:p>
          <a:p>
            <a:pPr marL="0" indent="0">
              <a:buNone/>
            </a:pPr>
            <a:endParaRPr lang="nl-BE" dirty="0"/>
          </a:p>
          <a:p>
            <a:endParaRPr lang="nl-BE" dirty="0"/>
          </a:p>
        </p:txBody>
      </p:sp>
      <p:sp>
        <p:nvSpPr>
          <p:cNvPr id="7" name="Tijdelijke aanduiding voor dianummer 6"/>
          <p:cNvSpPr>
            <a:spLocks noGrp="1"/>
          </p:cNvSpPr>
          <p:nvPr>
            <p:ph type="sldNum" sz="quarter" idx="12"/>
          </p:nvPr>
        </p:nvSpPr>
        <p:spPr/>
        <p:txBody>
          <a:bodyPr/>
          <a:lstStyle/>
          <a:p>
            <a:fld id="{30EC5EF0-EB53-4129-9965-E5E97D9D5CB5}" type="slidenum">
              <a:rPr lang="nl-BE" smtClean="0"/>
              <a:t>7</a:t>
            </a:fld>
            <a:endParaRPr lang="nl-BE" dirty="0"/>
          </a:p>
        </p:txBody>
      </p:sp>
    </p:spTree>
    <p:extLst>
      <p:ext uri="{BB962C8B-B14F-4D97-AF65-F5344CB8AC3E}">
        <p14:creationId xmlns:p14="http://schemas.microsoft.com/office/powerpoint/2010/main" val="1632846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idx="1"/>
          </p:nvPr>
        </p:nvSpPr>
        <p:spPr>
          <a:xfrm>
            <a:off x="446856" y="1412776"/>
            <a:ext cx="8229600" cy="4713387"/>
          </a:xfrm>
        </p:spPr>
        <p:txBody>
          <a:bodyPr>
            <a:normAutofit fontScale="55000" lnSpcReduction="20000"/>
          </a:bodyPr>
          <a:lstStyle/>
          <a:p>
            <a:pPr marL="514350" indent="-514350">
              <a:buFont typeface="+mj-lt"/>
              <a:buAutoNum type="romanUcPeriod" startAt="2"/>
            </a:pPr>
            <a:r>
              <a:rPr lang="nl-BE" sz="3600" dirty="0"/>
              <a:t>Codextrein : wijzigingen aan de VCRO</a:t>
            </a:r>
          </a:p>
          <a:p>
            <a:pPr lvl="1"/>
            <a:r>
              <a:rPr lang="nl-BE" sz="3300" dirty="0">
                <a:solidFill>
                  <a:schemeClr val="tx1"/>
                </a:solidFill>
              </a:rPr>
              <a:t>Vereenvoudigde procedure tot wijziging van verouderde inrichtingsvoorschriften van BPA’s, APA’s en gemeentelijke RUP’s  </a:t>
            </a:r>
          </a:p>
          <a:p>
            <a:pPr lvl="2"/>
            <a:r>
              <a:rPr lang="nl-BE" sz="2500" dirty="0">
                <a:solidFill>
                  <a:schemeClr val="tx1"/>
                </a:solidFill>
              </a:rPr>
              <a:t>Oude voorschriften staan soms vergunningen in de weg waardoor ruimtelijke rendement in gedrang komt -&gt; vandaag kan dit enkel opgelost wordend door de opmaak van een (wijzigend) RUP</a:t>
            </a:r>
          </a:p>
          <a:p>
            <a:pPr lvl="2"/>
            <a:r>
              <a:rPr lang="nl-BE" sz="2500" dirty="0">
                <a:solidFill>
                  <a:schemeClr val="tx1"/>
                </a:solidFill>
              </a:rPr>
              <a:t>Codextrein: invoering artikel 7.4.4./1 VCRO met soepelere wijzigingsprocedure</a:t>
            </a:r>
          </a:p>
          <a:p>
            <a:pPr lvl="3"/>
            <a:r>
              <a:rPr lang="nl-BE" sz="2000" dirty="0">
                <a:solidFill>
                  <a:schemeClr val="tx1"/>
                </a:solidFill>
              </a:rPr>
              <a:t>MAAR: </a:t>
            </a:r>
          </a:p>
          <a:p>
            <a:pPr lvl="4"/>
            <a:r>
              <a:rPr lang="nl-BE" sz="2000" dirty="0">
                <a:solidFill>
                  <a:schemeClr val="tx1"/>
                </a:solidFill>
              </a:rPr>
              <a:t>enkel voor inrichtingsvoorschriften</a:t>
            </a:r>
          </a:p>
          <a:p>
            <a:pPr lvl="4"/>
            <a:r>
              <a:rPr lang="nl-BE" sz="2000" dirty="0">
                <a:solidFill>
                  <a:schemeClr val="tx1"/>
                </a:solidFill>
              </a:rPr>
              <a:t>deze procedure geldt niet voor provinciale of gewestelijke RUP’s</a:t>
            </a:r>
            <a:endParaRPr lang="nl-BE" dirty="0">
              <a:solidFill>
                <a:schemeClr val="tx1"/>
              </a:solidFill>
            </a:endParaRPr>
          </a:p>
          <a:p>
            <a:pPr lvl="1"/>
            <a:r>
              <a:rPr lang="nl-BE" sz="3300" dirty="0">
                <a:solidFill>
                  <a:schemeClr val="tx1"/>
                </a:solidFill>
              </a:rPr>
              <a:t>Invoering van de Ruimtelijke beleidsplannen op drie niveaus</a:t>
            </a:r>
          </a:p>
          <a:p>
            <a:pPr lvl="2"/>
            <a:r>
              <a:rPr lang="nl-BE" sz="2500" dirty="0">
                <a:solidFill>
                  <a:schemeClr val="tx1"/>
                </a:solidFill>
              </a:rPr>
              <a:t>“</a:t>
            </a:r>
            <a:r>
              <a:rPr lang="nl-BE" sz="2500" i="1" dirty="0"/>
              <a:t>Een ruimtelijk beleidsplan bestaat uit een strategische visie en één of meer beleidskaders die samen het kader aangeven voor de gewenste ruimtelijke ontwikkeling. Het ruimtelijk beleidsplan is erop gericht samenhang te brengen in de voorbereiding, de vaststelling en de uitvoering van beslissingen in de ruimtelijke ordening. Het is realisatiegericht. </a:t>
            </a:r>
            <a:br>
              <a:rPr lang="nl-BE" sz="2500" i="1" dirty="0"/>
            </a:br>
            <a:r>
              <a:rPr lang="nl-BE" sz="2500" dirty="0"/>
              <a:t>De strategische visie omvat een langetermijnvisie voor de ruimtelijke ontwikkeling. </a:t>
            </a:r>
            <a:br>
              <a:rPr lang="nl-BE" sz="2500" dirty="0"/>
            </a:br>
            <a:r>
              <a:rPr lang="nl-BE" sz="2500" dirty="0"/>
              <a:t>Een beleidskader bevat operationele beleidskeuzes voor de middellange termijn en actieprogramma’s voor een thema of voor een gebiedsdeel. Beleidskaders beschrijven onder meer hoe en met wie de gewenste ruimtelijke ontwikkeling wordt gerealiseerd. De Vlaamse Regering kan nadere regels bepalen met betrekking tot de inhoud van een beleidskader.”</a:t>
            </a:r>
          </a:p>
          <a:p>
            <a:pPr lvl="2"/>
            <a:r>
              <a:rPr lang="nl-BE" sz="2500" dirty="0"/>
              <a:t>Vervanging van de structuurplanning</a:t>
            </a:r>
          </a:p>
          <a:p>
            <a:pPr lvl="2"/>
            <a:r>
              <a:rPr lang="nl-BE" sz="2500" dirty="0"/>
              <a:t>Codextrein: vervanging artikel 2.1.1. tot 2.1.19 VCRO</a:t>
            </a:r>
          </a:p>
        </p:txBody>
      </p:sp>
      <p:sp>
        <p:nvSpPr>
          <p:cNvPr id="7" name="Tijdelijke aanduiding voor dianummer 6"/>
          <p:cNvSpPr>
            <a:spLocks noGrp="1"/>
          </p:cNvSpPr>
          <p:nvPr>
            <p:ph type="sldNum" sz="quarter" idx="12"/>
          </p:nvPr>
        </p:nvSpPr>
        <p:spPr/>
        <p:txBody>
          <a:bodyPr/>
          <a:lstStyle/>
          <a:p>
            <a:fld id="{30EC5EF0-EB53-4129-9965-E5E97D9D5CB5}" type="slidenum">
              <a:rPr lang="nl-BE" smtClean="0"/>
              <a:t>8</a:t>
            </a:fld>
            <a:endParaRPr lang="nl-BE" dirty="0"/>
          </a:p>
        </p:txBody>
      </p:sp>
    </p:spTree>
    <p:extLst>
      <p:ext uri="{BB962C8B-B14F-4D97-AF65-F5344CB8AC3E}">
        <p14:creationId xmlns:p14="http://schemas.microsoft.com/office/powerpoint/2010/main" val="1475585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idx="1"/>
          </p:nvPr>
        </p:nvSpPr>
        <p:spPr>
          <a:xfrm>
            <a:off x="446856" y="1600200"/>
            <a:ext cx="8229600" cy="4525963"/>
          </a:xfrm>
        </p:spPr>
        <p:txBody>
          <a:bodyPr>
            <a:normAutofit/>
          </a:bodyPr>
          <a:lstStyle/>
          <a:p>
            <a:pPr marL="514350" indent="-514350">
              <a:buFont typeface="+mj-lt"/>
              <a:buAutoNum type="romanUcPeriod" startAt="2"/>
            </a:pPr>
            <a:r>
              <a:rPr lang="nl-BE" sz="2000" dirty="0"/>
              <a:t>Codextrein: wijzigingen aan de VCRO</a:t>
            </a:r>
          </a:p>
          <a:p>
            <a:pPr lvl="1"/>
            <a:r>
              <a:rPr lang="nl-BE" sz="1800" dirty="0">
                <a:solidFill>
                  <a:schemeClr val="tx1"/>
                </a:solidFill>
              </a:rPr>
              <a:t>Invoering van watergevoelige openruimtegebieden  </a:t>
            </a:r>
          </a:p>
          <a:p>
            <a:pPr lvl="2"/>
            <a:r>
              <a:rPr lang="nl-BE" sz="1600" dirty="0">
                <a:solidFill>
                  <a:schemeClr val="tx1"/>
                </a:solidFill>
              </a:rPr>
              <a:t>Vandaag wordt toepassing gemaakt van de regeling omtrent de zogenaamde signaalgebieden</a:t>
            </a:r>
          </a:p>
          <a:p>
            <a:pPr lvl="3"/>
            <a:r>
              <a:rPr lang="nl-BE" sz="1400" dirty="0">
                <a:solidFill>
                  <a:schemeClr val="tx1"/>
                </a:solidFill>
              </a:rPr>
              <a:t>= gebieden waarvan de bestemming niet of niet volledig werd gerealiseerd en waar een tegenstrijdigheid kan bestaan tussen de geldende bestemmingsvoorschriften en de belangen van het watersysteem</a:t>
            </a:r>
          </a:p>
          <a:p>
            <a:pPr lvl="3"/>
            <a:r>
              <a:rPr lang="nl-BE" sz="1400" dirty="0">
                <a:solidFill>
                  <a:schemeClr val="tx1"/>
                </a:solidFill>
              </a:rPr>
              <a:t>Bewarend beleid (stand-still) door de Omzendbrief van 2013 ‘</a:t>
            </a:r>
            <a:r>
              <a:rPr lang="nl-BE" sz="1400" i="1" dirty="0">
                <a:solidFill>
                  <a:schemeClr val="tx1"/>
                </a:solidFill>
              </a:rPr>
              <a:t>Richtlijnen voor de toepassing van de watertoets voor de vrijwaring van het waterbergend vermogen in signaalgebieden</a:t>
            </a:r>
            <a:r>
              <a:rPr lang="nl-BE" sz="1400" dirty="0">
                <a:solidFill>
                  <a:schemeClr val="tx1"/>
                </a:solidFill>
              </a:rPr>
              <a:t>’</a:t>
            </a:r>
          </a:p>
          <a:p>
            <a:pPr lvl="2"/>
            <a:r>
              <a:rPr lang="nl-BE" sz="1600" dirty="0">
                <a:solidFill>
                  <a:schemeClr val="tx1"/>
                </a:solidFill>
              </a:rPr>
              <a:t>Codextrein: decretale verankering van het beleid omtrent de signaalgebieden -&gt; invoering van ‘de watergevoelige openruimtegebieden’</a:t>
            </a:r>
          </a:p>
          <a:p>
            <a:pPr lvl="3"/>
            <a:r>
              <a:rPr lang="nl-BE" sz="1400" dirty="0">
                <a:solidFill>
                  <a:schemeClr val="tx1"/>
                </a:solidFill>
              </a:rPr>
              <a:t>Aanduiding door de Vlaamse Regering (kaart?) na openbaar onderzoek</a:t>
            </a:r>
          </a:p>
          <a:p>
            <a:pPr lvl="3"/>
            <a:r>
              <a:rPr lang="nl-BE" sz="1400" dirty="0">
                <a:solidFill>
                  <a:schemeClr val="tx1"/>
                </a:solidFill>
              </a:rPr>
              <a:t>Bouwbeperkingen in afgebakende gebieden (enkel kleinschalige infrastructuur, wegen en waterinfrastructuur - verval van loten uit de verkaveling)</a:t>
            </a:r>
          </a:p>
          <a:p>
            <a:pPr lvl="3"/>
            <a:r>
              <a:rPr lang="nl-BE" sz="1400" dirty="0">
                <a:solidFill>
                  <a:schemeClr val="tx1"/>
                </a:solidFill>
              </a:rPr>
              <a:t>Planschadevergoeding voor getroffen eigenaars</a:t>
            </a:r>
          </a:p>
        </p:txBody>
      </p:sp>
      <p:sp>
        <p:nvSpPr>
          <p:cNvPr id="7" name="Tijdelijke aanduiding voor dianummer 6"/>
          <p:cNvSpPr>
            <a:spLocks noGrp="1"/>
          </p:cNvSpPr>
          <p:nvPr>
            <p:ph type="sldNum" sz="quarter" idx="12"/>
          </p:nvPr>
        </p:nvSpPr>
        <p:spPr/>
        <p:txBody>
          <a:bodyPr/>
          <a:lstStyle/>
          <a:p>
            <a:fld id="{30EC5EF0-EB53-4129-9965-E5E97D9D5CB5}" type="slidenum">
              <a:rPr lang="nl-BE" smtClean="0"/>
              <a:t>9</a:t>
            </a:fld>
            <a:endParaRPr lang="nl-BE" dirty="0"/>
          </a:p>
        </p:txBody>
      </p:sp>
    </p:spTree>
    <p:extLst>
      <p:ext uri="{BB962C8B-B14F-4D97-AF65-F5344CB8AC3E}">
        <p14:creationId xmlns:p14="http://schemas.microsoft.com/office/powerpoint/2010/main" val="3561670704"/>
      </p:ext>
    </p:extLst>
  </p:cSld>
  <p:clrMapOvr>
    <a:masterClrMapping/>
  </p:clrMapOvr>
</p:sld>
</file>

<file path=ppt/theme/theme1.xml><?xml version="1.0" encoding="utf-8"?>
<a:theme xmlns:a="http://schemas.openxmlformats.org/drawingml/2006/main" name="Titeldi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58220">
            <a:alpha val="95000"/>
          </a:srgb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Basisslide">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Inhoudstafel">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58220">
            <a:alpha val="95000"/>
          </a:srgb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4.xml><?xml version="1.0" encoding="utf-8"?>
<a:theme xmlns:a="http://schemas.openxmlformats.org/drawingml/2006/main" name="Contact">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58220">
            <a:alpha val="95000"/>
          </a:srgb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5.xml><?xml version="1.0" encoding="utf-8"?>
<a:theme xmlns:a="http://schemas.openxmlformats.org/drawingml/2006/main" name="Hoofdstukpagin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58220">
            <a:alpha val="95000"/>
          </a:srgb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6.xml><?xml version="1.0" encoding="utf-8"?>
<a:theme xmlns:a="http://schemas.openxmlformats.org/drawingml/2006/main" name="Hoofdstukpagina 2">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58220">
            <a:alpha val="95000"/>
          </a:srgb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7.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5694</TotalTime>
  <Words>1911</Words>
  <Application>Microsoft Office PowerPoint</Application>
  <PresentationFormat>Diavoorstelling (4:3)</PresentationFormat>
  <Paragraphs>197</Paragraphs>
  <Slides>21</Slides>
  <Notes>21</Notes>
  <HiddenSlides>0</HiddenSlides>
  <MMClips>0</MMClips>
  <ScaleCrop>false</ScaleCrop>
  <HeadingPairs>
    <vt:vector size="6" baseType="variant">
      <vt:variant>
        <vt:lpstr>Gebruikte lettertypen</vt:lpstr>
      </vt:variant>
      <vt:variant>
        <vt:i4>3</vt:i4>
      </vt:variant>
      <vt:variant>
        <vt:lpstr>Thema</vt:lpstr>
      </vt:variant>
      <vt:variant>
        <vt:i4>6</vt:i4>
      </vt:variant>
      <vt:variant>
        <vt:lpstr>Diatitels</vt:lpstr>
      </vt:variant>
      <vt:variant>
        <vt:i4>21</vt:i4>
      </vt:variant>
    </vt:vector>
  </HeadingPairs>
  <TitlesOfParts>
    <vt:vector size="30" baseType="lpstr">
      <vt:lpstr>Arial</vt:lpstr>
      <vt:lpstr>Calibri</vt:lpstr>
      <vt:lpstr>Georgia</vt:lpstr>
      <vt:lpstr>Titeldia</vt:lpstr>
      <vt:lpstr>Basisslide</vt:lpstr>
      <vt:lpstr>Inhoudstafel</vt:lpstr>
      <vt:lpstr>Contact</vt:lpstr>
      <vt:lpstr>Hoofdstukpagina</vt:lpstr>
      <vt:lpstr>Hoofdstukpagina 2</vt:lpstr>
      <vt:lpstr>VVLE   Actualia omgevings- en natuurwetgeving   </vt:lpstr>
      <vt:lpstr>Inhoud</vt:lpstr>
      <vt:lpstr>Inleiding  Ook wanneer wetten opgetekend staan, betekent dat niet dat ze onveranderlijk moeten blijven – Aristoteles     </vt:lpstr>
      <vt:lpstr>PowerPoint-presentatie</vt:lpstr>
      <vt:lpstr>De Codextrein </vt:lpstr>
      <vt:lpstr>PowerPoint-presentatie</vt:lpstr>
      <vt:lpstr>PowerPoint-presentatie</vt:lpstr>
      <vt:lpstr>PowerPoint-presentatie</vt:lpstr>
      <vt:lpstr>PowerPoint-presentatie</vt:lpstr>
      <vt:lpstr>PowerPoint-presentatie</vt:lpstr>
      <vt:lpstr>PowerPoint-presentatie</vt:lpstr>
      <vt:lpstr>Meest Kwetsbare Waardevolle Bossen (MKWB) </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Dank voor uw aandacht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Jeroen Migneaux</dc:creator>
  <cp:lastModifiedBy>lisa Ferdinande</cp:lastModifiedBy>
  <cp:revision>260</cp:revision>
  <cp:lastPrinted>2015-11-11T16:59:42Z</cp:lastPrinted>
  <dcterms:created xsi:type="dcterms:W3CDTF">2013-11-14T14:06:37Z</dcterms:created>
  <dcterms:modified xsi:type="dcterms:W3CDTF">2017-05-29T11:59:06Z</dcterms:modified>
</cp:coreProperties>
</file>